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3"/>
  </p:notesMasterIdLst>
  <p:handoutMasterIdLst>
    <p:handoutMasterId r:id="rId54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5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8BCD-AAF1-41A1-A476-A76D0D0C5BC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71285-1A61-477E-808F-8A813E8A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5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4FF0D-9785-489D-AC94-191E210B3AC6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4715-38B9-4B62-805F-7881CC6F5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0EC0B6-B8AC-4430-81E2-1B4E0712033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208FE3-33D9-475F-BCCA-A128F334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kumimoji="0" lang="en-US" sz="4100" b="1" kern="120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16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l" rtl="0" eaLnBrk="1" latinLnBrk="0" hangingPunct="1"/>
            <a:r>
              <a:rPr kumimoji="0" lang="en-US" sz="2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A.) Response A</a:t>
            </a:r>
          </a:p>
        </p:txBody>
      </p:sp>
      <p:sp>
        <p:nvSpPr>
          <p:cNvPr id="17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l" rtl="0" eaLnBrk="1" latinLnBrk="0" hangingPunct="1"/>
            <a:r>
              <a:rPr kumimoji="0" lang="en-US" sz="2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B.) Response B</a:t>
            </a:r>
          </a:p>
        </p:txBody>
      </p:sp>
      <p:sp>
        <p:nvSpPr>
          <p:cNvPr id="19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l" rtl="0" eaLnBrk="1" latinLnBrk="0" hangingPunct="1"/>
            <a:r>
              <a:rPr kumimoji="0" lang="en-US" sz="2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C.) Response C</a:t>
            </a:r>
          </a:p>
        </p:txBody>
      </p:sp>
      <p:sp>
        <p:nvSpPr>
          <p:cNvPr id="20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l" rtl="0" eaLnBrk="1" latinLnBrk="0" hangingPunct="1"/>
            <a:r>
              <a:rPr kumimoji="0" lang="en-US" sz="2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D.) Response D</a:t>
            </a:r>
          </a:p>
        </p:txBody>
      </p:sp>
      <p:sp>
        <p:nvSpPr>
          <p:cNvPr id="21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l" rtl="0" eaLnBrk="1" latinLnBrk="0" hangingPunct="1"/>
            <a:r>
              <a:rPr kumimoji="0" lang="en-US" sz="2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E.) Response E</a:t>
            </a:r>
          </a:p>
        </p:txBody>
      </p:sp>
      <p:sp>
        <p:nvSpPr>
          <p:cNvPr id="2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6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9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en.wikipedia.org/wiki/File:Tin_Pan_Alley_building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EOCT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Reconstruction - 2001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0198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chemeClr val="accent1"/>
                </a:solidFill>
              </a:rPr>
              <a:t>John D. Rockefeller  </a:t>
            </a:r>
            <a:r>
              <a:rPr lang="en-US" sz="2800" dirty="0" smtClean="0"/>
              <a:t>Standard Oil Company tycoon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c</a:t>
            </a:r>
            <a:r>
              <a:rPr lang="en-US" sz="2800" b="1" dirty="0" smtClean="0"/>
              <a:t>orporations wanted to increase profits: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tried to gain 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monopoly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/>
              <a:t>– complete control over a product or service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created 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trusts </a:t>
            </a:r>
            <a:r>
              <a:rPr lang="en-US" sz="2400" b="1" dirty="0" smtClean="0"/>
              <a:t>– group of separate companies that are put under the management of a single group (forms a monopoly) </a:t>
            </a: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Rockefeller &amp; Standard Oil:</a:t>
            </a:r>
            <a:b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Rise of Trusts &amp; Monopolies</a:t>
            </a: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770" y="1667933"/>
            <a:ext cx="2667000" cy="23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11687"/>
            <a:ext cx="256363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39240"/>
            <a:ext cx="57150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Thomas Edison’s Inventions: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Electric light bulb (1880)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Motion pictures (1888) </a:t>
            </a:r>
            <a:r>
              <a:rPr lang="en-US" dirty="0" smtClean="0"/>
              <a:t>-  built the machine needed for filming and projecting motion pictures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Phonograph (1877) </a:t>
            </a:r>
            <a:r>
              <a:rPr lang="en-US" dirty="0" smtClean="0"/>
              <a:t>– early record player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89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Edison’s New </a:t>
            </a:r>
            <a:b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Inventions</a:t>
            </a:r>
          </a:p>
        </p:txBody>
      </p:sp>
      <p:pic>
        <p:nvPicPr>
          <p:cNvPr id="4" name="Picture 4" descr="http://heckeranddecker.files.wordpress.com/2009/04/orig_first_edison_light_bulb.jpg"/>
          <p:cNvPicPr>
            <a:picLocks noChangeAspect="1" noChangeArrowheads="1"/>
          </p:cNvPicPr>
          <p:nvPr/>
        </p:nvPicPr>
        <p:blipFill>
          <a:blip r:embed="rId2" cstate="print"/>
          <a:srcRect l="20800" t="9595" r="21600" b="5247"/>
          <a:stretch>
            <a:fillRect/>
          </a:stretch>
        </p:blipFill>
        <p:spPr bwMode="auto">
          <a:xfrm>
            <a:off x="5715000" y="304800"/>
            <a:ext cx="1004554" cy="1981200"/>
          </a:xfrm>
          <a:prstGeom prst="rect">
            <a:avLst/>
          </a:prstGeom>
          <a:noFill/>
        </p:spPr>
      </p:pic>
      <p:pic>
        <p:nvPicPr>
          <p:cNvPr id="15362" name="Picture 2" descr="http://technicacommunications.com/wp-content/uploads/2010/10/edis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"/>
            <a:ext cx="1423190" cy="1828800"/>
          </a:xfrm>
          <a:prstGeom prst="rect">
            <a:avLst/>
          </a:prstGeom>
          <a:noFill/>
        </p:spPr>
      </p:pic>
      <p:pic>
        <p:nvPicPr>
          <p:cNvPr id="15366" name="Picture 6" descr="http://www.inventorsdigest.com/wp-content/uploads/2009/12/Thomas_Ed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819400"/>
            <a:ext cx="2971800" cy="34916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84175" y="1219200"/>
            <a:ext cx="3962400" cy="452596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500" b="1" dirty="0" smtClean="0">
                <a:solidFill>
                  <a:schemeClr val="accent1"/>
                </a:solidFill>
              </a:rPr>
              <a:t>“Old” Immigrants</a:t>
            </a:r>
          </a:p>
          <a:p>
            <a:pPr algn="ctr">
              <a:lnSpc>
                <a:spcPct val="90000"/>
              </a:lnSpc>
              <a:buNone/>
            </a:pPr>
            <a:endParaRPr lang="en-US" sz="3500" b="1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before </a:t>
            </a:r>
            <a:r>
              <a:rPr lang="en-US" sz="3000" dirty="0"/>
              <a:t>Civil </a:t>
            </a:r>
            <a:r>
              <a:rPr lang="en-US" sz="3000" dirty="0" smtClean="0"/>
              <a:t>War (1820-60</a:t>
            </a:r>
            <a:r>
              <a:rPr lang="en-US" sz="3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from Northern </a:t>
            </a:r>
            <a:r>
              <a:rPr lang="en-US" sz="3000" dirty="0"/>
              <a:t>&amp; </a:t>
            </a:r>
            <a:r>
              <a:rPr lang="en-US" sz="3000" dirty="0" smtClean="0"/>
              <a:t>Western Europe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 smtClean="0"/>
              <a:t>mostly </a:t>
            </a:r>
            <a:r>
              <a:rPr lang="en-US" sz="3000" dirty="0"/>
              <a:t>skilled workers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most </a:t>
            </a:r>
            <a:r>
              <a:rPr lang="en-US" sz="3000" dirty="0"/>
              <a:t>moved </a:t>
            </a:r>
            <a:r>
              <a:rPr lang="en-US" sz="3000" dirty="0" smtClean="0"/>
              <a:t>onto </a:t>
            </a:r>
            <a:r>
              <a:rPr lang="en-US" sz="3000" dirty="0"/>
              <a:t>small towns &amp; farms of </a:t>
            </a:r>
            <a:r>
              <a:rPr lang="en-US" sz="3000" dirty="0" smtClean="0"/>
              <a:t>North </a:t>
            </a:r>
            <a:r>
              <a:rPr lang="en-US" sz="3000" dirty="0"/>
              <a:t>and </a:t>
            </a:r>
            <a:r>
              <a:rPr lang="en-US" sz="3000" dirty="0" smtClean="0"/>
              <a:t>West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 smtClean="0"/>
              <a:t>language, </a:t>
            </a:r>
            <a:r>
              <a:rPr lang="en-US" sz="3000" dirty="0"/>
              <a:t>customs, religion similar to Americans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faced </a:t>
            </a:r>
            <a:r>
              <a:rPr lang="en-US" sz="3000" dirty="0"/>
              <a:t>hostility, but more easily assimilated into American society</a:t>
            </a:r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Who came to America? </a:t>
            </a:r>
            <a:endParaRPr lang="en-US" sz="3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8" name="Rectangle 6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4498975" y="1295400"/>
            <a:ext cx="4492625" cy="50292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500" b="1" dirty="0" smtClean="0">
                <a:solidFill>
                  <a:schemeClr val="accent1"/>
                </a:solidFill>
              </a:rPr>
              <a:t>“New” Immigrants</a:t>
            </a:r>
          </a:p>
          <a:p>
            <a:pPr algn="ctr">
              <a:lnSpc>
                <a:spcPct val="90000"/>
              </a:lnSpc>
              <a:buNone/>
            </a:pPr>
            <a:endParaRPr lang="en-US" sz="3800" b="1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after </a:t>
            </a:r>
            <a:r>
              <a:rPr lang="en-US" sz="3000" dirty="0"/>
              <a:t>Civil </a:t>
            </a:r>
            <a:r>
              <a:rPr lang="en-US" sz="3000" dirty="0" smtClean="0"/>
              <a:t>War (1880-1914</a:t>
            </a:r>
            <a:r>
              <a:rPr lang="en-US" sz="3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from Eastern </a:t>
            </a:r>
            <a:r>
              <a:rPr lang="en-US" sz="3000" dirty="0"/>
              <a:t>&amp; </a:t>
            </a:r>
            <a:r>
              <a:rPr lang="en-US" sz="3000" dirty="0" smtClean="0"/>
              <a:t>Southern Europe </a:t>
            </a:r>
            <a:r>
              <a:rPr lang="en-US" sz="3000" dirty="0"/>
              <a:t>&amp; Asia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mostly </a:t>
            </a:r>
            <a:r>
              <a:rPr lang="en-US" sz="3000" dirty="0"/>
              <a:t>unskilled workers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most </a:t>
            </a:r>
            <a:r>
              <a:rPr lang="en-US" sz="3000" dirty="0"/>
              <a:t>remained in cities of </a:t>
            </a:r>
            <a:r>
              <a:rPr lang="en-US" sz="3000" dirty="0" smtClean="0"/>
              <a:t>Northeast </a:t>
            </a:r>
            <a:r>
              <a:rPr lang="en-US" sz="3000" dirty="0"/>
              <a:t>–  “ethnic islands”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language, </a:t>
            </a:r>
            <a:r>
              <a:rPr lang="en-US" sz="3000" dirty="0"/>
              <a:t>customs, religion, appearance </a:t>
            </a:r>
            <a:r>
              <a:rPr lang="en-US" sz="3000" dirty="0" smtClean="0"/>
              <a:t>different to Americans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 smtClean="0"/>
              <a:t>faced </a:t>
            </a:r>
            <a:r>
              <a:rPr lang="en-US" sz="3000" dirty="0"/>
              <a:t>hostility and suspicion; not easily assimilated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984375" y="3581400"/>
            <a:ext cx="48768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575" y="1752600"/>
            <a:ext cx="86868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US" sz="27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What were the major points of entry for immigrants coming to the United States?</a:t>
            </a:r>
            <a:endParaRPr lang="en-US" sz="27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371600"/>
            <a:ext cx="4343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1892 </a:t>
            </a:r>
            <a:r>
              <a:rPr lang="en-US" dirty="0"/>
              <a:t>Ellis Island </a:t>
            </a:r>
            <a:r>
              <a:rPr lang="en-US" dirty="0" smtClean="0"/>
              <a:t>opened in New York Harbor </a:t>
            </a:r>
            <a:r>
              <a:rPr lang="en-US" dirty="0"/>
              <a:t>as major immigration station on </a:t>
            </a:r>
            <a:r>
              <a:rPr lang="en-US" dirty="0" smtClean="0"/>
              <a:t>East coast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1910 Angel Island opened in San Francisco &amp; became a major </a:t>
            </a:r>
            <a:r>
              <a:rPr lang="en-US" dirty="0"/>
              <a:t>station on </a:t>
            </a:r>
            <a:r>
              <a:rPr lang="en-US" dirty="0" smtClean="0"/>
              <a:t>West coast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http://www.sbschools.org/schools/bc/mediacenter/immigration/images/ellis_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429000" cy="25751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1600200"/>
            <a:ext cx="266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Ellis Island</a:t>
            </a:r>
            <a:endParaRPr lang="en-US" sz="2500" b="1" dirty="0"/>
          </a:p>
        </p:txBody>
      </p:sp>
      <p:pic>
        <p:nvPicPr>
          <p:cNvPr id="16390" name="Picture 6" descr="http://www.sunglaw.com/images/Angel-isla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1000"/>
            <a:ext cx="3962400" cy="22946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77000" y="5999946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Angel Island</a:t>
            </a:r>
            <a:endParaRPr 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 Rise of Organized Labor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133203"/>
          <a:ext cx="8534400" cy="488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8436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Labor Union</a:t>
                      </a:r>
                    </a:p>
                    <a:p>
                      <a:r>
                        <a:rPr lang="en-US" sz="2000" dirty="0" smtClean="0"/>
                        <a:t>Membership</a:t>
                      </a:r>
                    </a:p>
                    <a:p>
                      <a:r>
                        <a:rPr lang="en-US" sz="2000" dirty="0" smtClean="0"/>
                        <a:t>Who joined?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Founder/Leaders/</a:t>
                      </a:r>
                    </a:p>
                    <a:p>
                      <a:r>
                        <a:rPr lang="en-US" sz="2000" dirty="0" smtClean="0"/>
                        <a:t>Objectives/Demands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Significant activities/success/  failures 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880757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American</a:t>
                      </a:r>
                      <a:r>
                        <a:rPr lang="en-US" sz="2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Federation of Labor</a:t>
                      </a:r>
                      <a:r>
                        <a:rPr lang="en-US" sz="2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dirty="0" smtClean="0"/>
                        <a:t>(1886)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Members: only skilled workers; did NOT accept women and blacks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Founder: </a:t>
                      </a:r>
                      <a:r>
                        <a:rPr lang="en-US" sz="2500" b="1" dirty="0" smtClean="0"/>
                        <a:t>Samuel</a:t>
                      </a:r>
                      <a:r>
                        <a:rPr lang="en-US" sz="2500" b="1" baseline="0" dirty="0" smtClean="0"/>
                        <a:t> Gompers</a:t>
                      </a:r>
                      <a:endParaRPr lang="en-US" sz="2500" b="1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Objectives: improve wages, hours and working conditions; workplaces</a:t>
                      </a:r>
                      <a:r>
                        <a:rPr lang="en-US" sz="2000" baseline="0" dirty="0" smtClean="0"/>
                        <a:t> only hire union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Success: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 1890-1915 wages rose &amp; average work-week declined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 h</a:t>
                      </a:r>
                      <a:r>
                        <a:rPr lang="en-US" sz="2000" dirty="0" smtClean="0"/>
                        <a:t>as survived to present day – merged with CIO in 1955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Native American Conflicts: </a:t>
            </a:r>
            <a:b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Wounded Knee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51816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Wounded Knee (1890)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U.S. government concerned, ordered arrest of Sitting Bull – he &amp; others were killed when followers tried to rescue him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U.S. troops followed Sioux who escaped – killed more than 100 at Wounded Knee, South Dakota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end of Plains Indian resistance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/>
          </a:p>
        </p:txBody>
      </p:sp>
      <p:pic>
        <p:nvPicPr>
          <p:cNvPr id="18434" name="Picture 2" descr="http://www.manataka.org/images/wounded_knee_massac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7254" y="3676650"/>
            <a:ext cx="3608146" cy="2724150"/>
          </a:xfrm>
          <a:prstGeom prst="rect">
            <a:avLst/>
          </a:prstGeom>
          <a:noFill/>
        </p:spPr>
      </p:pic>
      <p:pic>
        <p:nvPicPr>
          <p:cNvPr id="5122" name="Picture 2" descr="http://shs.umsystem.edu/famousmissourians/military/pershing/images/locghost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429000" cy="2283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Industrial Unrest: Pullman Strike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3040"/>
            <a:ext cx="84582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1894 Pullman Strike</a:t>
            </a:r>
          </a:p>
          <a:p>
            <a:pPr lvl="1"/>
            <a:r>
              <a:rPr lang="en-US" dirty="0" smtClean="0"/>
              <a:t>Pullman Palace Car Company laid off workers and reduced wages, later shut down plant</a:t>
            </a:r>
          </a:p>
          <a:p>
            <a:pPr lvl="1"/>
            <a:r>
              <a:rPr lang="en-US" dirty="0" smtClean="0"/>
              <a:t>Owner: George Pullman</a:t>
            </a:r>
          </a:p>
          <a:p>
            <a:pPr lvl="1"/>
            <a:r>
              <a:rPr lang="en-US" dirty="0" smtClean="0"/>
              <a:t> A.R.U. called for a nationwide strike</a:t>
            </a:r>
          </a:p>
          <a:p>
            <a:pPr lvl="1"/>
            <a:r>
              <a:rPr lang="en-US" dirty="0" smtClean="0"/>
              <a:t>Halted railroad traffic &amp; mail delivery </a:t>
            </a:r>
          </a:p>
          <a:p>
            <a:pPr lvl="1"/>
            <a:r>
              <a:rPr lang="en-US" dirty="0" smtClean="0"/>
              <a:t>President Grover Cleveland sent federal troops to end strike</a:t>
            </a:r>
          </a:p>
          <a:p>
            <a:pPr lvl="1"/>
            <a:r>
              <a:rPr lang="en-US" dirty="0" smtClean="0"/>
              <a:t>Debs put in prison (he violated Sherman Antitrust Act)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Who were the muckrakers? </a:t>
            </a:r>
            <a:endParaRPr lang="en-US" sz="3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64770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journalists and writers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investigated &amp; alerted public to wrongdoing in politics &amp; business, raised social issues</a:t>
            </a:r>
          </a:p>
          <a:p>
            <a:endParaRPr lang="en-US" dirty="0" smtClean="0"/>
          </a:p>
          <a:p>
            <a:r>
              <a:rPr lang="en-US" b="1" dirty="0" smtClean="0"/>
              <a:t>Examples: </a:t>
            </a:r>
          </a:p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Ida Tarbell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A History of the Standard Oil Trust </a:t>
            </a:r>
            <a:r>
              <a:rPr lang="en-US" dirty="0" smtClean="0"/>
              <a:t>(monopolies &amp; trusts)</a:t>
            </a:r>
            <a:endParaRPr lang="en-US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81800" y="3352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/>
                </a:solidFill>
              </a:rPr>
              <a:t>Jacob Riis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www.noonewatching.com/archives/2007/09/ida%20tarbell-thum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19400"/>
            <a:ext cx="2184181" cy="25336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22981" y="4724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Ida Tarbell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Upton Sinclair’s The Jungle</a:t>
            </a:r>
            <a:endParaRPr lang="en-US" sz="3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60198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published 1906</a:t>
            </a:r>
          </a:p>
          <a:p>
            <a:endParaRPr lang="en-US" dirty="0" smtClean="0"/>
          </a:p>
          <a:p>
            <a:r>
              <a:rPr lang="en-US" dirty="0" smtClean="0"/>
              <a:t>exposed dangerous and unsanitary conditions in Chicago’s stockyards</a:t>
            </a:r>
            <a:endParaRPr lang="en-US" sz="29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President Roosevelt </a:t>
            </a:r>
            <a:r>
              <a:rPr lang="en-US" dirty="0" smtClean="0"/>
              <a:t>read it &amp; got Congress to pass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Meat Inspection Act </a:t>
            </a:r>
            <a:r>
              <a:rPr lang="en-US" dirty="0" smtClean="0"/>
              <a:t>– provided federal agents to inspect meat sold across state lines &amp; required federal inspection of meat-processing plants</a:t>
            </a:r>
            <a:endParaRPr lang="en-US" dirty="0"/>
          </a:p>
        </p:txBody>
      </p:sp>
      <p:pic>
        <p:nvPicPr>
          <p:cNvPr id="2052" name="Picture 4" descr="http://cosmo.marlboro.edu/wrobb/files/2009/01/3a51808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5626" y="3653936"/>
            <a:ext cx="2735974" cy="3051664"/>
          </a:xfrm>
          <a:prstGeom prst="rect">
            <a:avLst/>
          </a:prstGeom>
          <a:noFill/>
        </p:spPr>
      </p:pic>
      <p:pic>
        <p:nvPicPr>
          <p:cNvPr id="2050" name="Picture 2" descr="http://graphics8.nytimes.com/images/2006/07/02/books/thom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307" y="1066800"/>
            <a:ext cx="2363893" cy="24176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52728"/>
          </a:xfrm>
        </p:spPr>
        <p:txBody>
          <a:bodyPr>
            <a:normAutofit/>
          </a:bodyPr>
          <a:lstStyle/>
          <a:p>
            <a:r>
              <a:rPr lang="en-US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Jane Addams &amp; settlement houses:</a:t>
            </a:r>
            <a:endParaRPr lang="en-US" sz="3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334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opened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Hull House</a:t>
            </a:r>
            <a:r>
              <a:rPr lang="en-US" dirty="0" smtClean="0"/>
              <a:t>, a settlement house in Chicago</a:t>
            </a:r>
          </a:p>
          <a:p>
            <a:endParaRPr lang="en-US" dirty="0" smtClean="0"/>
          </a:p>
          <a:p>
            <a:r>
              <a:rPr lang="en-US" dirty="0" smtClean="0"/>
              <a:t>settlement houses – community centers organized to provide social services to the urban poor</a:t>
            </a:r>
          </a:p>
          <a:p>
            <a:endParaRPr lang="en-US" dirty="0" smtClean="0"/>
          </a:p>
          <a:p>
            <a:r>
              <a:rPr lang="en-US" dirty="0" smtClean="0"/>
              <a:t>examples of services provided: gave mothers child care classes, taught English, ran nursery schools and kindergartens, etc.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http://womenthroughouttime.com/Women%20Throughout%20Time/Jane%20Add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2514600" cy="2944112"/>
          </a:xfrm>
          <a:prstGeom prst="rect">
            <a:avLst/>
          </a:prstGeom>
          <a:noFill/>
        </p:spPr>
      </p:pic>
      <p:pic>
        <p:nvPicPr>
          <p:cNvPr id="32772" name="Picture 4" descr="http://www.uic.edu/depts/uichistory/hhpost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276" y="1143000"/>
            <a:ext cx="3612123" cy="22620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84632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Reconstruction Venn Diagram</a:t>
            </a:r>
            <a:endParaRPr lang="en-US" sz="4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1676400"/>
            <a:ext cx="5791200" cy="44196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71800" y="1752600"/>
            <a:ext cx="5791200" cy="43434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13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New state constitutions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33923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10% Plan</a:t>
            </a:r>
          </a:p>
          <a:p>
            <a:pPr algn="ctr"/>
            <a:endParaRPr lang="en-US" sz="2300" b="1" dirty="0" smtClean="0"/>
          </a:p>
          <a:p>
            <a:pPr algn="ctr"/>
            <a:r>
              <a:rPr lang="en-US" sz="2300" b="1" dirty="0" smtClean="0"/>
              <a:t>Pardoned Confederates</a:t>
            </a:r>
          </a:p>
          <a:p>
            <a:pPr algn="ctr"/>
            <a:endParaRPr lang="en-US" sz="2300" b="1" dirty="0" smtClean="0"/>
          </a:p>
          <a:p>
            <a:pPr algn="ctr"/>
            <a:r>
              <a:rPr lang="en-US" sz="2300" b="1" dirty="0" smtClean="0"/>
              <a:t>No guarantee     of political or  </a:t>
            </a:r>
          </a:p>
          <a:p>
            <a:pPr algn="ctr"/>
            <a:r>
              <a:rPr lang="en-US" sz="2300" b="1" dirty="0" smtClean="0"/>
              <a:t>    social equality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2347079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Divided into           5 military districts</a:t>
            </a:r>
          </a:p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     Union Generals in charge</a:t>
            </a:r>
          </a:p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  Required to ratify 14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amendment (citizenship)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Presidential Reconstruction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(Lincoln &amp; Johnson)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1062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Congressional Reconstruction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(Radical Republicans)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Segregation laws enacted in the South after Reconstruction </a:t>
            </a:r>
          </a:p>
          <a:p>
            <a:endParaRPr lang="en-US" dirty="0" smtClean="0"/>
          </a:p>
          <a:p>
            <a:r>
              <a:rPr lang="en-US" i="1" dirty="0" err="1" smtClean="0">
                <a:solidFill>
                  <a:schemeClr val="accent1"/>
                </a:solidFill>
              </a:rPr>
              <a:t>Plessy</a:t>
            </a:r>
            <a:r>
              <a:rPr lang="en-US" i="1" dirty="0" smtClean="0">
                <a:solidFill>
                  <a:schemeClr val="accent1"/>
                </a:solidFill>
              </a:rPr>
              <a:t> v. Ferguson</a:t>
            </a:r>
            <a:r>
              <a:rPr lang="en-US" i="1" dirty="0" smtClean="0"/>
              <a:t> </a:t>
            </a:r>
            <a:r>
              <a:rPr lang="en-US" dirty="0" smtClean="0"/>
              <a:t>(1896) </a:t>
            </a:r>
            <a:r>
              <a:rPr lang="en-US" i="1" dirty="0" smtClean="0"/>
              <a:t>– </a:t>
            </a:r>
            <a:r>
              <a:rPr lang="en-US" dirty="0" smtClean="0"/>
              <a:t>upheld the constitutionality of Jim Crow laws; “</a:t>
            </a:r>
            <a:r>
              <a:rPr lang="en-US" b="1" dirty="0" smtClean="0">
                <a:solidFill>
                  <a:schemeClr val="accent1"/>
                </a:solidFill>
              </a:rPr>
              <a:t>separate but equal</a:t>
            </a:r>
            <a:r>
              <a:rPr lang="en-US" dirty="0" smtClean="0"/>
              <a:t>” did not violate Fourteenth Amendment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Jim Crow Laws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NAACP</a:t>
            </a:r>
            <a:endParaRPr lang="en-US" sz="3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Association for the Advancement of Colored People formed in 1909</a:t>
            </a:r>
          </a:p>
          <a:p>
            <a:endParaRPr lang="en-US" dirty="0" smtClean="0"/>
          </a:p>
          <a:p>
            <a:r>
              <a:rPr lang="en-US" dirty="0" smtClean="0"/>
              <a:t>interracial organization founded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abolish segregation</a:t>
            </a:r>
            <a:r>
              <a:rPr lang="en-US" dirty="0" smtClean="0"/>
              <a:t> &amp;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discrimination</a:t>
            </a:r>
            <a:r>
              <a:rPr lang="en-US" dirty="0" smtClean="0"/>
              <a:t> and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achieve political &amp; civil rights</a:t>
            </a:r>
            <a:r>
              <a:rPr lang="en-US" dirty="0" smtClean="0"/>
              <a:t> for African Americans</a:t>
            </a:r>
          </a:p>
          <a:p>
            <a:endParaRPr lang="en-US" dirty="0" smtClean="0"/>
          </a:p>
          <a:p>
            <a:r>
              <a:rPr lang="en-US" dirty="0" smtClean="0"/>
              <a:t>strategy: use courts to challenge unfair laws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78809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Initiative</a:t>
            </a:r>
            <a:r>
              <a:rPr lang="en-US" dirty="0" smtClean="0"/>
              <a:t> – citizens put a proposed new law directly on the ballot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Recall</a:t>
            </a:r>
            <a:r>
              <a:rPr lang="en-US" dirty="0" smtClean="0"/>
              <a:t> – voters can remove elected officials form office before their terms end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Referendum</a:t>
            </a:r>
            <a:r>
              <a:rPr lang="en-US" dirty="0" smtClean="0"/>
              <a:t> – process that allows citizens to approve or reject a law passed by a legislature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17</a:t>
            </a:r>
            <a:r>
              <a:rPr lang="en-US" b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dirty="0" smtClean="0">
                <a:solidFill>
                  <a:schemeClr val="accent1"/>
                </a:solidFill>
              </a:rPr>
              <a:t> Amendment </a:t>
            </a:r>
            <a:r>
              <a:rPr lang="en-US" dirty="0" smtClean="0"/>
              <a:t>– direct election of Senators by voters, not state legislatures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Progressive Political Reforms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Roosevelt &amp; the Conservation Movement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1"/>
            <a:ext cx="5181600" cy="4495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Congress created U.S. Forest Service</a:t>
            </a:r>
          </a:p>
          <a:p>
            <a:pPr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Set aside 200 mill. acres of land for </a:t>
            </a:r>
            <a:r>
              <a:rPr lang="en-US" sz="3200" dirty="0" err="1" smtClean="0"/>
              <a:t>nat’l</a:t>
            </a:r>
            <a:r>
              <a:rPr lang="en-US" sz="3200" dirty="0" smtClean="0"/>
              <a:t> forests &amp; water projects</a:t>
            </a:r>
          </a:p>
          <a:p>
            <a:pPr>
              <a:lnSpc>
                <a:spcPct val="80000"/>
              </a:lnSpc>
              <a:buNone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National Reclamation Act </a:t>
            </a:r>
            <a:r>
              <a:rPr lang="en-US" sz="3200" dirty="0" smtClean="0"/>
              <a:t>passed  (1902):  set aside $ from sale of public lands to fund construction of irrigation systems in states</a:t>
            </a:r>
          </a:p>
          <a:p>
            <a:endParaRPr lang="en-US" dirty="0"/>
          </a:p>
        </p:txBody>
      </p:sp>
      <p:pic>
        <p:nvPicPr>
          <p:cNvPr id="1026" name="Picture 2" descr="http://campsmoke.fmallen.com/wp-content/uploads/2009/10/PresRooseveltJohnMuir600A.jpg"/>
          <p:cNvPicPr>
            <a:picLocks noChangeAspect="1" noChangeArrowheads="1"/>
          </p:cNvPicPr>
          <p:nvPr/>
        </p:nvPicPr>
        <p:blipFill>
          <a:blip r:embed="rId2" cstate="print"/>
          <a:srcRect t="11864" b="3390"/>
          <a:stretch>
            <a:fillRect/>
          </a:stretch>
        </p:blipFill>
        <p:spPr bwMode="auto">
          <a:xfrm>
            <a:off x="5410200" y="1676400"/>
            <a:ext cx="348062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55052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President Roosevelt and conservationist  John Muir at California’s Yosemite National Park in 1903.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Chinese Exclusion Act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371600"/>
            <a:ext cx="8458200" cy="53114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1882 </a:t>
            </a:r>
            <a:r>
              <a:rPr lang="en-US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Exclusion Act </a:t>
            </a:r>
            <a:r>
              <a:rPr lang="en-US" sz="3000" dirty="0"/>
              <a:t>– </a:t>
            </a:r>
            <a:endParaRPr lang="en-US" sz="3000" dirty="0" smtClean="0"/>
          </a:p>
          <a:p>
            <a:pPr lvl="1"/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</a:t>
            </a:r>
            <a:r>
              <a:rPr lang="en-US" sz="2500" dirty="0"/>
              <a:t>immigration restriction in U.S. </a:t>
            </a:r>
            <a:r>
              <a:rPr lang="en-US" sz="2500" dirty="0" smtClean="0"/>
              <a:t>history </a:t>
            </a:r>
          </a:p>
          <a:p>
            <a:pPr lvl="1"/>
            <a:r>
              <a:rPr lang="en-US" sz="2500" dirty="0" smtClean="0"/>
              <a:t>prohibited immigration by Chinese laborers</a:t>
            </a:r>
          </a:p>
          <a:p>
            <a:pPr lvl="1"/>
            <a:r>
              <a:rPr lang="en-US" sz="2500" dirty="0" smtClean="0"/>
              <a:t>limited civil rights of Chinese immigrants in U.S.</a:t>
            </a:r>
          </a:p>
          <a:p>
            <a:pPr lvl="1"/>
            <a:r>
              <a:rPr lang="en-US" sz="2500" dirty="0" smtClean="0"/>
              <a:t>forbade the naturalization of Chinese residents</a:t>
            </a:r>
            <a:endParaRPr lang="en-US" sz="25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Causes of the Spanish-American War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90600"/>
            <a:ext cx="5029200" cy="5334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People of Cuba </a:t>
            </a:r>
            <a:r>
              <a:rPr lang="en-US" sz="2800" dirty="0" smtClean="0"/>
              <a:t>&amp; </a:t>
            </a:r>
            <a:r>
              <a:rPr lang="en-US" sz="2800" dirty="0"/>
              <a:t>Philippines </a:t>
            </a:r>
            <a:r>
              <a:rPr lang="en-US" sz="2800" dirty="0" smtClean="0"/>
              <a:t>wanted </a:t>
            </a:r>
            <a:r>
              <a:rPr lang="en-US" sz="2800" dirty="0"/>
              <a:t>to rebel against </a:t>
            </a:r>
            <a:r>
              <a:rPr lang="en-US" sz="2800" dirty="0" smtClean="0"/>
              <a:t>Spain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Depression of 1890 </a:t>
            </a:r>
            <a:r>
              <a:rPr lang="en-US" sz="2800" dirty="0" smtClean="0"/>
              <a:t>in </a:t>
            </a:r>
            <a:r>
              <a:rPr lang="en-US" sz="2800" dirty="0"/>
              <a:t>Cuba; 1895 Cubans </a:t>
            </a:r>
            <a:r>
              <a:rPr lang="en-US" sz="2800" dirty="0" smtClean="0"/>
              <a:t>revolted </a:t>
            </a:r>
            <a:r>
              <a:rPr lang="en-US" sz="2800" dirty="0"/>
              <a:t>against </a:t>
            </a:r>
            <a:r>
              <a:rPr lang="en-US" sz="2800" dirty="0" smtClean="0"/>
              <a:t>Spain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Spanish used </a:t>
            </a:r>
            <a:r>
              <a:rPr lang="en-US" sz="2800" dirty="0" smtClean="0"/>
              <a:t>harsh </a:t>
            </a:r>
            <a:r>
              <a:rPr lang="en-US" sz="2800" dirty="0"/>
              <a:t>tactics against Cubans (Gen. </a:t>
            </a:r>
            <a:r>
              <a:rPr lang="en-US" sz="2800" dirty="0" err="1"/>
              <a:t>Valeriano</a:t>
            </a:r>
            <a:r>
              <a:rPr lang="en-US" sz="2800" dirty="0"/>
              <a:t> “the Butcher” Weyler</a:t>
            </a:r>
            <a:r>
              <a:rPr lang="en-US" sz="2800" dirty="0" smtClean="0"/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American press (“yellow journalism”) </a:t>
            </a:r>
            <a:r>
              <a:rPr lang="en-US" sz="2800" dirty="0" smtClean="0"/>
              <a:t>reported cruelties; Pulitzer &amp; Hearst created </a:t>
            </a:r>
            <a:r>
              <a:rPr lang="en-US" sz="2800" dirty="0"/>
              <a:t>sympathy for </a:t>
            </a:r>
            <a:r>
              <a:rPr lang="en-US" sz="2800" dirty="0" smtClean="0"/>
              <a:t>Cubans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American </a:t>
            </a:r>
            <a:r>
              <a:rPr lang="en-US" sz="2800" dirty="0"/>
              <a:t>investments </a:t>
            </a:r>
            <a:r>
              <a:rPr lang="en-US" sz="2800" dirty="0" smtClean="0"/>
              <a:t>&amp; </a:t>
            </a:r>
            <a:r>
              <a:rPr lang="en-US" sz="2800" dirty="0"/>
              <a:t>property destroyed during Cuban revolt</a:t>
            </a:r>
          </a:p>
        </p:txBody>
      </p:sp>
      <p:pic>
        <p:nvPicPr>
          <p:cNvPr id="11268" name="Picture 5" descr="http://warandgame.files.wordpress.com/2008/03/wey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14400"/>
            <a:ext cx="20574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334000" y="35052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“The Butcher” Weyler</a:t>
            </a:r>
          </a:p>
        </p:txBody>
      </p:sp>
      <p:pic>
        <p:nvPicPr>
          <p:cNvPr id="11270" name="Picture 7" descr="http://www.digitaljournal.com/img/9/7/9/5/0/7/i/3/8/7/o/JosephPulit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038600"/>
            <a:ext cx="2124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181600" y="4876800"/>
            <a:ext cx="152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/>
              <a:t>Joseph Pulitzer, journalist for New York World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Causes lead to Spanish-American War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5257800" cy="52578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Feb 9, 1898 – </a:t>
            </a:r>
            <a:r>
              <a:rPr lang="en-US" sz="2800" b="1" u="sng" dirty="0" err="1"/>
              <a:t>DeLome</a:t>
            </a:r>
            <a:r>
              <a:rPr lang="en-US" sz="2800" b="1" u="sng" dirty="0"/>
              <a:t> Letter</a:t>
            </a:r>
            <a:r>
              <a:rPr lang="en-US" sz="2800" dirty="0"/>
              <a:t> printed in Hearst’s </a:t>
            </a:r>
            <a:r>
              <a:rPr lang="en-US" sz="2800" i="1" dirty="0" smtClean="0"/>
              <a:t>Journal – </a:t>
            </a:r>
            <a:r>
              <a:rPr lang="en-US" sz="2800" dirty="0" smtClean="0"/>
              <a:t>called McKinley weak &amp; stupid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Feb 15, 1898 – </a:t>
            </a:r>
            <a:r>
              <a:rPr lang="en-US" sz="2800" b="1" u="sng" dirty="0"/>
              <a:t>USS Maine</a:t>
            </a:r>
            <a:r>
              <a:rPr lang="en-US" sz="2800" dirty="0"/>
              <a:t> exploded in Havana harbor killing </a:t>
            </a:r>
            <a:r>
              <a:rPr lang="en-US" sz="2800" dirty="0" smtClean="0"/>
              <a:t>266 </a:t>
            </a:r>
            <a:r>
              <a:rPr lang="en-US" sz="2800" dirty="0"/>
              <a:t>American sailors; press </a:t>
            </a:r>
            <a:r>
              <a:rPr lang="en-US" sz="2800" dirty="0" smtClean="0"/>
              <a:t>blamed Spain - “War? Sure!”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McKinley asked Congress to declare </a:t>
            </a:r>
            <a:r>
              <a:rPr lang="en-US" sz="2800" dirty="0" smtClean="0"/>
              <a:t>war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April 19, Congress declared war &amp; adopted </a:t>
            </a:r>
            <a:r>
              <a:rPr lang="en-US" sz="2800" b="1" u="sng" dirty="0"/>
              <a:t>Teller Amendment</a:t>
            </a:r>
            <a:r>
              <a:rPr lang="en-US" sz="2800" dirty="0"/>
              <a:t> – US had no intention of annexing Cuba</a:t>
            </a:r>
          </a:p>
        </p:txBody>
      </p:sp>
      <p:pic>
        <p:nvPicPr>
          <p:cNvPr id="12292" name="Picture 5" descr="http://www.ourdocuments.gov/document_data/document_images/doc_05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66875"/>
            <a:ext cx="30194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0366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Effects of the Spanish-American War: Philippine-American War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382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U.S. annexation of Philippines led to Philippine-American War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led by Emilio Aguinaldo 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3 years; 216,000 Filipinos died &amp; 5,000 Americans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1946 - Philippines given independence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http://www.ilike2learn.com/ilike2learn/Continent%20Maps/Country%20Maps/Philippines.gif"/>
          <p:cNvPicPr>
            <a:picLocks noChangeAspect="1" noChangeArrowheads="1"/>
          </p:cNvPicPr>
          <p:nvPr/>
        </p:nvPicPr>
        <p:blipFill>
          <a:blip r:embed="rId2" cstate="print"/>
          <a:srcRect t="8046"/>
          <a:stretch>
            <a:fillRect/>
          </a:stretch>
        </p:blipFill>
        <p:spPr bwMode="auto">
          <a:xfrm>
            <a:off x="5418138" y="381000"/>
            <a:ext cx="34655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5029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Debate over Expansion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6096000" cy="44196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u="sng" dirty="0" smtClean="0"/>
              <a:t>Imperialists supported expansion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i="1" dirty="0" smtClean="0"/>
              <a:t>Arguments: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Americans needed new frontier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New markets for American manufactured goods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New sources of raw materials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Increase in military power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Spread American ideals:  Christianity, democracy, capitalism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American superiority – our “duty”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http://www.ilike2learn.com/ilike2learn/Continent%20Maps/Country%20Maps/Philippines.gif"/>
          <p:cNvPicPr>
            <a:picLocks noChangeAspect="1" noChangeArrowheads="1"/>
          </p:cNvPicPr>
          <p:nvPr/>
        </p:nvPicPr>
        <p:blipFill>
          <a:blip r:embed="rId2" cstate="print"/>
          <a:srcRect t="8046"/>
          <a:stretch>
            <a:fillRect/>
          </a:stretch>
        </p:blipFill>
        <p:spPr bwMode="auto">
          <a:xfrm>
            <a:off x="5718175" y="228600"/>
            <a:ext cx="3273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62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Debate Over Expansion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6248400" cy="48006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b="1" u="sng" dirty="0" smtClean="0"/>
              <a:t>Anti-imperialists opposed expansion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i="1" dirty="0" smtClean="0"/>
              <a:t>Arguments:</a:t>
            </a:r>
            <a:r>
              <a:rPr lang="en-US" sz="2800" dirty="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Rejected nation’s foundation of “liberty for all”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Faced enough difficulties at home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Threatened democratic foundations (fear of large standing armies)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Racism – might have to absorb people of different races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Expansion would cost too much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Fear of competition in job market; lower wages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48006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Radical Republican plan supported by Lincoln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Created by Congress in 1865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Goals: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Provided necessities  &amp; education for black &amp; white refugees in the South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helped reunite families separated by slavery &amp; war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negotiated fair labor contracts between former slaves &amp; white landowners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Freedmen’s Bureau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684757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62400" y="990600"/>
            <a:ext cx="4876800" cy="5486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228600" y="30163"/>
            <a:ext cx="8382000" cy="884237"/>
          </a:xfrm>
        </p:spPr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Review: What is the Monroe Doctrine?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5814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000" dirty="0" smtClean="0"/>
              <a:t>Issued by President Monroe in 1823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We (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United States</a:t>
            </a:r>
            <a:r>
              <a:rPr lang="en-US" sz="3000" dirty="0" smtClean="0"/>
              <a:t>) won’t bother you (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Europe</a:t>
            </a:r>
            <a:r>
              <a:rPr lang="en-US" sz="3000" dirty="0" smtClean="0"/>
              <a:t>), you don’t bother us (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Western Hemisphere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30325"/>
            <a:ext cx="4267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Roosevelt Corollary</a:t>
            </a:r>
            <a:b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(To Monroe Doctrine)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4343400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500" u="sng" smtClean="0"/>
              <a:t>Why</a:t>
            </a:r>
            <a:r>
              <a:rPr lang="en-US" sz="2500" smtClean="0"/>
              <a:t>?  Europeans threatened intervention in W. Hemisphere (to collect debts, etc.)</a:t>
            </a:r>
          </a:p>
          <a:p>
            <a:pPr eaLnBrk="1" hangingPunct="1"/>
            <a:endParaRPr lang="en-US" sz="2500" smtClean="0"/>
          </a:p>
          <a:p>
            <a:pPr eaLnBrk="1" hangingPunct="1"/>
            <a:r>
              <a:rPr lang="en-US" sz="2500" b="1" i="1" u="sng" smtClean="0"/>
              <a:t>When and how stated</a:t>
            </a:r>
            <a:r>
              <a:rPr lang="en-US" sz="2500" smtClean="0"/>
              <a:t>?  In Dec. 1904 by Roosevelt in message to Congress</a:t>
            </a:r>
          </a:p>
          <a:p>
            <a:pPr eaLnBrk="1" hangingPunct="1">
              <a:buFont typeface="Wingdings 2" pitchFamily="18" charset="2"/>
              <a:buNone/>
            </a:pPr>
            <a:endParaRPr lang="en-US" sz="2500" smtClean="0"/>
          </a:p>
          <a:p>
            <a:pPr eaLnBrk="1" hangingPunct="1"/>
            <a:r>
              <a:rPr lang="en-US" sz="2500" b="1" i="1" u="sng" smtClean="0"/>
              <a:t>Central Message</a:t>
            </a:r>
            <a:r>
              <a:rPr lang="en-US" sz="2500" smtClean="0"/>
              <a:t>:  if intervention in W. Hemisphere necessary,   U.S. would intervene, not European nations</a:t>
            </a:r>
          </a:p>
          <a:p>
            <a:pPr eaLnBrk="1" hangingPunct="1">
              <a:buFont typeface="Wingdings" pitchFamily="2" charset="2"/>
              <a:buNone/>
            </a:pPr>
            <a:endParaRPr lang="en-US" sz="2500" smtClean="0"/>
          </a:p>
          <a:p>
            <a:pPr eaLnBrk="1" hangingPunct="1"/>
            <a:endParaRPr lang="en-US" sz="2500" smtClean="0"/>
          </a:p>
        </p:txBody>
      </p:sp>
      <p:pic>
        <p:nvPicPr>
          <p:cNvPr id="26628" name="Picture 7" descr="http://xenohistorian.faithweb.com/northam/TeddyFl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3276600"/>
            <a:ext cx="43561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http://www.philadelphia-reflections.com/images/TheodoreRooseve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133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mapsof.net/uploads/static-maps/central_america_political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38200"/>
            <a:ext cx="3048000" cy="248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31838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How Did U.S. Acquire Rights to Build the Canal?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Hay-Bunau-Varilla Treaty </a:t>
            </a:r>
          </a:p>
          <a:p>
            <a:pPr eaLnBrk="1" hangingPunct="1">
              <a:buNone/>
            </a:pPr>
            <a:r>
              <a:rPr lang="en-US" dirty="0" smtClean="0"/>
              <a:t>	signed w/ Panama in 1904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Panama Canal Timeline: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1) 1903:  U.S. negotiated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treaty w/ Colombia (Panama part of)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2) Colombian gov’t stalled treaty demanding more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money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3) Roosevelt impatient – supported Panama’s revolt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4) U.S. recognized Panama’s independence,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negotiated treaty 	w/ Panama ($10 mill; $250,000 	yearly lease for 10 mile wide strip)  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363"/>
            <a:ext cx="8915400" cy="88423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American Enters WWI: British 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passenger liner Lusitania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81400"/>
            <a:ext cx="4762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791200" y="1279525"/>
            <a:ext cx="2362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latin typeface="Berlin Sans FB" pitchFamily="34" charset="0"/>
              </a:rPr>
              <a:t>128 Americans died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American Enters WWI: French </a:t>
            </a:r>
            <a:r>
              <a:rPr lang="en-US" sz="33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passenger ship </a:t>
            </a:r>
            <a:r>
              <a:rPr lang="en-US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Sussex &amp; Sussex pledge </a:t>
            </a:r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2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8580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2"/>
            <a:ext cx="9144000" cy="80803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American Enters WWI: Zimmerman </a:t>
            </a:r>
            <a:r>
              <a:rPr lang="en-US" sz="3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Telegram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232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5791200"/>
            <a:ext cx="3429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German Foreign Minister Arthur Zimmerman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43354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19600" y="57912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Telegram sent to Mexico asking Mexico to declare war on the U.S.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Berlin Sans FB" pitchFamily="34" charset="0"/>
              </a:rPr>
              <a:t>German foreign minister Arthur Zimmerman </a:t>
            </a:r>
            <a:r>
              <a:rPr lang="en-US" sz="3000" dirty="0" smtClean="0">
                <a:latin typeface="Berlin Sans FB" pitchFamily="34" charset="0"/>
              </a:rPr>
              <a:t>sent </a:t>
            </a:r>
            <a:r>
              <a:rPr lang="en-US" sz="3000" dirty="0">
                <a:latin typeface="Berlin Sans FB" pitchFamily="34" charset="0"/>
              </a:rPr>
              <a:t>telegram to Mexico with this proposal: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Berlin Sans FB" pitchFamily="34" charset="0"/>
              </a:rPr>
              <a:t>Mexico </a:t>
            </a:r>
            <a:r>
              <a:rPr lang="en-US" sz="3000" dirty="0" smtClean="0">
                <a:latin typeface="Berlin Sans FB" pitchFamily="34" charset="0"/>
              </a:rPr>
              <a:t>should declare </a:t>
            </a:r>
            <a:r>
              <a:rPr lang="en-US" sz="3000" dirty="0">
                <a:latin typeface="Berlin Sans FB" pitchFamily="34" charset="0"/>
              </a:rPr>
              <a:t>war on the </a:t>
            </a:r>
            <a:r>
              <a:rPr lang="en-US" sz="3000" dirty="0" smtClean="0">
                <a:latin typeface="Berlin Sans FB" pitchFamily="34" charset="0"/>
              </a:rPr>
              <a:t>U.S. </a:t>
            </a:r>
            <a:r>
              <a:rPr lang="en-US" sz="3000" dirty="0">
                <a:latin typeface="Berlin Sans FB" pitchFamily="34" charset="0"/>
              </a:rPr>
              <a:t>if they declare war on Germany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Berlin Sans FB" pitchFamily="34" charset="0"/>
              </a:rPr>
              <a:t>In return, if Germany </a:t>
            </a:r>
            <a:r>
              <a:rPr lang="en-US" sz="3000" dirty="0" smtClean="0">
                <a:latin typeface="Berlin Sans FB" pitchFamily="34" charset="0"/>
              </a:rPr>
              <a:t>won war, </a:t>
            </a:r>
            <a:r>
              <a:rPr lang="en-US" sz="3000" dirty="0">
                <a:latin typeface="Berlin Sans FB" pitchFamily="34" charset="0"/>
              </a:rPr>
              <a:t>they would give Mexico back Texas, New Mexico, and Arizona (lands lost </a:t>
            </a:r>
            <a:r>
              <a:rPr lang="en-US" sz="3000" dirty="0" smtClean="0">
                <a:latin typeface="Berlin Sans FB" pitchFamily="34" charset="0"/>
              </a:rPr>
              <a:t>in </a:t>
            </a:r>
            <a:r>
              <a:rPr lang="en-US" sz="3000" dirty="0">
                <a:latin typeface="Berlin Sans FB" pitchFamily="34" charset="0"/>
              </a:rPr>
              <a:t>Mexican-American War)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Berlin Sans FB" pitchFamily="34" charset="0"/>
              </a:rPr>
              <a:t>Mexico declined the proposal, but when Germany again announced unrestricted submarine warfare against Great Britain, the U.S. declared war on Germany on April 6, 1917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29600" cy="8080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America enters WWI: Zimmerman </a:t>
            </a:r>
            <a:r>
              <a:rPr lang="en-US" sz="33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Telegram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Selective Service Act – </a:t>
            </a:r>
          </a:p>
          <a:p>
            <a:pPr lvl="1"/>
            <a:r>
              <a:rPr lang="en-US" sz="2800" dirty="0" smtClean="0"/>
              <a:t>passed by Congress in 1917; authorized draft of men for military service; 2.8 million drafted, 4.8 million served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Women – </a:t>
            </a:r>
          </a:p>
          <a:p>
            <a:pPr lvl="1"/>
            <a:r>
              <a:rPr lang="en-US" sz="2800" dirty="0" smtClean="0"/>
              <a:t>won right to vote; moved into the workforce to replace men who were fighting; served as nurses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Government Responses to Opposition:</a:t>
            </a: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Espionage Act (1917) -  </a:t>
            </a:r>
            <a:r>
              <a:rPr lang="en-US" sz="2800" dirty="0" smtClean="0"/>
              <a:t>severe penalties for anyone involved in disloyal or treasonable activities or interfering with the war effort </a:t>
            </a:r>
          </a:p>
          <a:p>
            <a:pPr lvl="1"/>
            <a:endParaRPr lang="en-US" sz="2800" b="1" dirty="0" smtClean="0">
              <a:solidFill>
                <a:schemeClr val="accent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Sedition Act (1918) – </a:t>
            </a:r>
            <a:r>
              <a:rPr lang="en-US" sz="2800" dirty="0" smtClean="0"/>
              <a:t>illegal to use disloyal or abusive language about American government, Constitution, or military; Socialist leader Eugene V. Debs (ARU) imprisoned for anti-war speech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WWI Home Front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81328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Fourteen Points </a:t>
            </a:r>
            <a:r>
              <a:rPr lang="en-US" dirty="0" smtClean="0"/>
              <a:t>- Wilson’s list of terms for resolving WWI and future wars</a:t>
            </a:r>
          </a:p>
          <a:p>
            <a:endParaRPr lang="en-US" dirty="0" smtClean="0"/>
          </a:p>
          <a:p>
            <a:r>
              <a:rPr lang="en-US" dirty="0" smtClean="0"/>
              <a:t>Key ideas:</a:t>
            </a:r>
          </a:p>
          <a:p>
            <a:pPr lvl="1"/>
            <a:r>
              <a:rPr lang="en-US" dirty="0" smtClean="0"/>
              <a:t>“peace without victory”</a:t>
            </a:r>
          </a:p>
          <a:p>
            <a:pPr lvl="1"/>
            <a:r>
              <a:rPr lang="en-US" dirty="0" smtClean="0"/>
              <a:t>open diplomacy </a:t>
            </a:r>
          </a:p>
          <a:p>
            <a:pPr lvl="1"/>
            <a:r>
              <a:rPr lang="en-US" dirty="0" smtClean="0"/>
              <a:t>freedom of seas and free trade</a:t>
            </a:r>
          </a:p>
          <a:p>
            <a:pPr lvl="1"/>
            <a:r>
              <a:rPr lang="en-US" dirty="0" smtClean="0"/>
              <a:t>move toward ending colonialism</a:t>
            </a:r>
          </a:p>
          <a:p>
            <a:pPr lvl="1"/>
            <a:r>
              <a:rPr lang="en-US" dirty="0" smtClean="0"/>
              <a:t>self-determination</a:t>
            </a:r>
          </a:p>
          <a:p>
            <a:pPr lvl="1"/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Woodrow Wilson’s Fourteen Points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centerformoralliberalism.files.wordpress.com/2009/10/woodrow-wil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60016"/>
            <a:ext cx="2971800" cy="30787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Senate’s issues with the Treaty of Versailles:</a:t>
            </a:r>
          </a:p>
          <a:p>
            <a:pPr lvl="1"/>
            <a:r>
              <a:rPr lang="en-US" sz="2700" dirty="0" smtClean="0"/>
              <a:t>concerned about the League of Nations</a:t>
            </a:r>
          </a:p>
          <a:p>
            <a:pPr lvl="1"/>
            <a:r>
              <a:rPr lang="en-US" sz="2700" dirty="0" smtClean="0"/>
              <a:t>afraid the treaty could lead the U.S. into a war without the consent of Congress 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United States did </a:t>
            </a:r>
            <a:r>
              <a:rPr lang="en-US" b="1" u="sng" dirty="0" smtClean="0"/>
              <a:t>NOT</a:t>
            </a:r>
            <a:r>
              <a:rPr lang="en-US" dirty="0" smtClean="0"/>
              <a:t> ratify the treaty to join the League of Nations.</a:t>
            </a:r>
          </a:p>
          <a:p>
            <a:endParaRPr lang="en-US" dirty="0" smtClean="0"/>
          </a:p>
          <a:p>
            <a:r>
              <a:rPr lang="en-US" dirty="0" smtClean="0"/>
              <a:t>U.S. foreign policy after rejecting the treaty – isolationism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America Rejects the Treaty</a:t>
            </a:r>
            <a:endParaRPr lang="en-US" sz="3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4500" dirty="0" smtClean="0"/>
              <a:t>(1865) </a:t>
            </a:r>
            <a:r>
              <a:rPr lang="en-US" sz="4500" b="1" dirty="0" smtClean="0">
                <a:solidFill>
                  <a:srgbClr val="7030A0"/>
                </a:solidFill>
              </a:rPr>
              <a:t>Thirteenth</a:t>
            </a:r>
            <a:r>
              <a:rPr lang="en-US" sz="4500" dirty="0" smtClean="0"/>
              <a:t> -</a:t>
            </a:r>
            <a:r>
              <a:rPr lang="en-US" sz="4500" b="1" dirty="0" smtClean="0"/>
              <a:t> FREE</a:t>
            </a:r>
          </a:p>
          <a:p>
            <a:pPr algn="ctr" eaLnBrk="1" hangingPunct="1">
              <a:buNone/>
            </a:pPr>
            <a:r>
              <a:rPr lang="en-US" sz="4500" dirty="0" smtClean="0"/>
              <a:t>(1868) </a:t>
            </a:r>
            <a:r>
              <a:rPr lang="en-US" sz="4500" b="1" dirty="0" smtClean="0">
                <a:solidFill>
                  <a:schemeClr val="tx2"/>
                </a:solidFill>
              </a:rPr>
              <a:t>Fourteenth</a:t>
            </a:r>
            <a:r>
              <a:rPr lang="en-US" sz="4500" dirty="0" smtClean="0"/>
              <a:t> - </a:t>
            </a:r>
            <a:r>
              <a:rPr lang="en-US" sz="4500" b="1" dirty="0" smtClean="0"/>
              <a:t>CITIZENS</a:t>
            </a:r>
          </a:p>
          <a:p>
            <a:pPr algn="ctr" eaLnBrk="1" hangingPunct="1">
              <a:buNone/>
            </a:pPr>
            <a:r>
              <a:rPr lang="en-US" sz="4500" dirty="0" smtClean="0"/>
              <a:t>(1870) </a:t>
            </a:r>
            <a:r>
              <a:rPr lang="en-US" sz="4500" b="1" dirty="0" smtClean="0">
                <a:solidFill>
                  <a:srgbClr val="C00000"/>
                </a:solidFill>
              </a:rPr>
              <a:t>Fifteenth</a:t>
            </a:r>
            <a:r>
              <a:rPr lang="en-US" sz="4500" dirty="0" smtClean="0"/>
              <a:t>  -</a:t>
            </a:r>
            <a:r>
              <a:rPr lang="en-US" sz="4500" b="1" dirty="0" smtClean="0"/>
              <a:t> VOTE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Reconstruction Amendments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Prohibition – Eighteenth Amendment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4343400" cy="5029200"/>
          </a:xfrm>
          <a:noFill/>
          <a:ln/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800" b="1" dirty="0">
                <a:latin typeface="Maiandra GD" pitchFamily="34" charset="0"/>
              </a:rPr>
              <a:t>Prohibition</a:t>
            </a:r>
            <a:r>
              <a:rPr lang="en-US" sz="2800" dirty="0">
                <a:latin typeface="Maiandra GD" pitchFamily="34" charset="0"/>
              </a:rPr>
              <a:t> – the banning of alcoholic </a:t>
            </a:r>
            <a:r>
              <a:rPr lang="en-US" sz="2800" dirty="0" smtClean="0">
                <a:latin typeface="Maiandra GD" pitchFamily="34" charset="0"/>
              </a:rPr>
              <a:t>beverages</a:t>
            </a:r>
          </a:p>
          <a:p>
            <a:pPr>
              <a:buSzPct val="100000"/>
            </a:pPr>
            <a:endParaRPr lang="en-US" sz="2800" dirty="0">
              <a:latin typeface="Maiandra GD" pitchFamily="34" charset="0"/>
            </a:endParaRPr>
          </a:p>
          <a:p>
            <a:pPr>
              <a:buSzPct val="100000"/>
            </a:pPr>
            <a:r>
              <a:rPr lang="en-US" sz="2800" dirty="0">
                <a:latin typeface="Maiandra GD" pitchFamily="34" charset="0"/>
              </a:rPr>
              <a:t>1919 states ratified </a:t>
            </a:r>
            <a:r>
              <a:rPr lang="en-US" sz="2800" b="1" dirty="0" smtClean="0">
                <a:latin typeface="Maiandra GD" pitchFamily="34" charset="0"/>
              </a:rPr>
              <a:t>Eighteenth </a:t>
            </a:r>
            <a:r>
              <a:rPr lang="en-US" sz="2800" b="1" dirty="0">
                <a:latin typeface="Maiandra GD" pitchFamily="34" charset="0"/>
              </a:rPr>
              <a:t>Amendment</a:t>
            </a:r>
            <a:r>
              <a:rPr lang="en-US" sz="2800" dirty="0">
                <a:latin typeface="Maiandra GD" pitchFamily="34" charset="0"/>
              </a:rPr>
              <a:t> – forbade the manufacture, </a:t>
            </a:r>
            <a:r>
              <a:rPr lang="en-US" sz="2800" dirty="0" smtClean="0">
                <a:latin typeface="Maiandra GD" pitchFamily="34" charset="0"/>
              </a:rPr>
              <a:t>distribution &amp; </a:t>
            </a:r>
            <a:r>
              <a:rPr lang="en-US" sz="2800" dirty="0">
                <a:latin typeface="Maiandra GD" pitchFamily="34" charset="0"/>
              </a:rPr>
              <a:t>sale of alcohol in the U.S</a:t>
            </a:r>
            <a:r>
              <a:rPr lang="en-US" sz="2800" dirty="0" smtClean="0">
                <a:latin typeface="Maiandra GD" pitchFamily="34" charset="0"/>
              </a:rPr>
              <a:t>.</a:t>
            </a:r>
            <a:endParaRPr lang="en-US" sz="2500" dirty="0"/>
          </a:p>
          <a:p>
            <a:pPr>
              <a:lnSpc>
                <a:spcPct val="80000"/>
              </a:lnSpc>
              <a:buFontTx/>
              <a:buNone/>
            </a:pPr>
            <a:endParaRPr lang="en-US" sz="250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49105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285750"/>
            <a:ext cx="6248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Nineteenth Amendment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10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</a:rPr>
              <a:t>Approved by Congress in 1919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</a:rPr>
              <a:t>Gave women the right to vote</a:t>
            </a:r>
            <a:endParaRPr lang="en-US" sz="3200" dirty="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Maiandra GD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 dirty="0"/>
          </a:p>
        </p:txBody>
      </p:sp>
      <p:pic>
        <p:nvPicPr>
          <p:cNvPr id="1026" name="Picture 2" descr="http://thepinkflamingo3.files.wordpress.com/2008/09/votes-w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371600"/>
            <a:ext cx="3333750" cy="500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noFill/>
          <a:ln/>
        </p:spPr>
        <p:txBody>
          <a:bodyPr>
            <a:noAutofit/>
          </a:bodyPr>
          <a:lstStyle/>
          <a:p>
            <a:pPr algn="r"/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 Red Scare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3962400" y="990600"/>
            <a:ext cx="5029200" cy="4953000"/>
          </a:xfrm>
          <a:noFill/>
          <a:ln/>
        </p:spPr>
        <p:txBody>
          <a:bodyPr>
            <a:normAutofit fontScale="92500"/>
          </a:bodyPr>
          <a:lstStyle/>
          <a:p>
            <a:r>
              <a:rPr lang="en-US" sz="2700" b="1" dirty="0" smtClean="0">
                <a:latin typeface="Maiandra GD" pitchFamily="34" charset="0"/>
              </a:rPr>
              <a:t>Red Scare </a:t>
            </a:r>
            <a:r>
              <a:rPr lang="en-US" sz="2700" dirty="0" smtClean="0">
                <a:latin typeface="Maiandra GD" pitchFamily="34" charset="0"/>
              </a:rPr>
              <a:t>– fear of communists &amp; radicals thought to be planning revolution in U.S.  </a:t>
            </a:r>
          </a:p>
          <a:p>
            <a:endParaRPr lang="en-US" sz="2700" dirty="0" smtClean="0">
              <a:latin typeface="Maiandra GD" pitchFamily="34" charset="0"/>
            </a:endParaRPr>
          </a:p>
          <a:p>
            <a:r>
              <a:rPr lang="en-US" sz="2700" dirty="0" smtClean="0">
                <a:latin typeface="Maiandra GD" pitchFamily="34" charset="0"/>
              </a:rPr>
              <a:t>Attorney </a:t>
            </a:r>
            <a:r>
              <a:rPr lang="en-US" sz="2700" dirty="0">
                <a:latin typeface="Maiandra GD" pitchFamily="34" charset="0"/>
              </a:rPr>
              <a:t>General </a:t>
            </a:r>
            <a:r>
              <a:rPr lang="en-US" sz="2700" b="1" dirty="0">
                <a:latin typeface="Maiandra GD" pitchFamily="34" charset="0"/>
              </a:rPr>
              <a:t>A. Mitchell Palmer </a:t>
            </a:r>
            <a:r>
              <a:rPr lang="en-US" sz="2700" dirty="0">
                <a:latin typeface="Maiandra GD" pitchFamily="34" charset="0"/>
              </a:rPr>
              <a:t>led raids against suspected radicals </a:t>
            </a:r>
            <a:r>
              <a:rPr lang="en-US" sz="2700" dirty="0" smtClean="0">
                <a:latin typeface="Maiandra GD" pitchFamily="34" charset="0"/>
              </a:rPr>
              <a:t>&amp; foreigners using </a:t>
            </a:r>
            <a:r>
              <a:rPr lang="en-US" sz="2700" dirty="0">
                <a:latin typeface="Maiandra GD" pitchFamily="34" charset="0"/>
              </a:rPr>
              <a:t>Espionage </a:t>
            </a:r>
            <a:r>
              <a:rPr lang="en-US" sz="2700" dirty="0" smtClean="0">
                <a:latin typeface="Maiandra GD" pitchFamily="34" charset="0"/>
              </a:rPr>
              <a:t>&amp; Sedition Acts </a:t>
            </a:r>
          </a:p>
          <a:p>
            <a:endParaRPr lang="en-US" sz="2700" dirty="0">
              <a:latin typeface="Maiandra GD" pitchFamily="34" charset="0"/>
            </a:endParaRPr>
          </a:p>
          <a:p>
            <a:r>
              <a:rPr lang="en-US" sz="2700" dirty="0">
                <a:latin typeface="Maiandra GD" pitchFamily="34" charset="0"/>
              </a:rPr>
              <a:t>Palmer </a:t>
            </a:r>
            <a:r>
              <a:rPr lang="en-US" sz="2700" dirty="0" smtClean="0">
                <a:latin typeface="Maiandra GD" pitchFamily="34" charset="0"/>
              </a:rPr>
              <a:t>&amp; </a:t>
            </a:r>
            <a:r>
              <a:rPr lang="en-US" sz="2700" dirty="0">
                <a:latin typeface="Maiandra GD" pitchFamily="34" charset="0"/>
              </a:rPr>
              <a:t>agents </a:t>
            </a:r>
            <a:r>
              <a:rPr lang="en-US" sz="2700" dirty="0" smtClean="0">
                <a:latin typeface="Maiandra GD" pitchFamily="34" charset="0"/>
              </a:rPr>
              <a:t>accused </a:t>
            </a:r>
            <a:r>
              <a:rPr lang="en-US" sz="2700" dirty="0">
                <a:latin typeface="Maiandra GD" pitchFamily="34" charset="0"/>
              </a:rPr>
              <a:t>of using torture </a:t>
            </a:r>
            <a:r>
              <a:rPr lang="en-US" sz="2700" dirty="0" smtClean="0">
                <a:latin typeface="Maiandra GD" pitchFamily="34" charset="0"/>
              </a:rPr>
              <a:t>to obtain </a:t>
            </a:r>
            <a:r>
              <a:rPr lang="en-US" sz="2700" dirty="0">
                <a:latin typeface="Maiandra GD" pitchFamily="34" charset="0"/>
              </a:rPr>
              <a:t>intelligence </a:t>
            </a:r>
            <a:r>
              <a:rPr lang="en-US" sz="2700" dirty="0" smtClean="0">
                <a:latin typeface="Maiandra GD" pitchFamily="34" charset="0"/>
              </a:rPr>
              <a:t>&amp; collect evidence </a:t>
            </a:r>
            <a:endParaRPr lang="en-US" sz="2700" dirty="0">
              <a:latin typeface="Maiandra GD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9960"/>
            <a:ext cx="3355975" cy="44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1000" y="545465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General A. Mitchell Palmer – leader of the Palmer Raids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Henry Ford’s Model 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3340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300" b="1" dirty="0">
                <a:latin typeface="Maiandra GD" pitchFamily="34" charset="0"/>
              </a:rPr>
              <a:t>Henry Ford: </a:t>
            </a:r>
            <a:r>
              <a:rPr lang="en-US" sz="2300" dirty="0">
                <a:latin typeface="Maiandra GD" pitchFamily="34" charset="0"/>
              </a:rPr>
              <a:t>responsible for much of America’s economic growth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300" dirty="0">
              <a:latin typeface="Maiandra G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 dirty="0">
                <a:latin typeface="Maiandra GD" pitchFamily="34" charset="0"/>
              </a:rPr>
              <a:t>1908 Model T – made cars affordable for ordinary Americans by:</a:t>
            </a:r>
          </a:p>
          <a:p>
            <a:pPr lvl="1">
              <a:lnSpc>
                <a:spcPct val="80000"/>
              </a:lnSpc>
            </a:pPr>
            <a:r>
              <a:rPr lang="en-US" sz="2300" b="1" dirty="0">
                <a:latin typeface="Maiandra GD" pitchFamily="34" charset="0"/>
              </a:rPr>
              <a:t>Mass production </a:t>
            </a:r>
            <a:r>
              <a:rPr lang="en-US" sz="2300" dirty="0">
                <a:latin typeface="Maiandra GD" pitchFamily="34" charset="0"/>
              </a:rPr>
              <a:t>– used on a larger scale (thousands of parts) </a:t>
            </a:r>
            <a:endParaRPr lang="en-US" sz="2300" dirty="0" smtClean="0">
              <a:latin typeface="Maiandra GD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300" dirty="0">
              <a:latin typeface="Maiandra GD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300" b="1" dirty="0" smtClean="0">
                <a:latin typeface="Maiandra GD" pitchFamily="34" charset="0"/>
              </a:rPr>
              <a:t>Assembly </a:t>
            </a:r>
            <a:r>
              <a:rPr lang="en-US" sz="2300" b="1" dirty="0">
                <a:latin typeface="Maiandra GD" pitchFamily="34" charset="0"/>
              </a:rPr>
              <a:t>Lines </a:t>
            </a:r>
            <a:r>
              <a:rPr lang="en-US" sz="2300" dirty="0">
                <a:latin typeface="Maiandra GD" pitchFamily="34" charset="0"/>
              </a:rPr>
              <a:t>– opened large factories (esp. in Detroit) and put cars on moving belts; workers added interchangeable parts; reduced manufacture time from 12 hours to 90 minutes</a:t>
            </a:r>
          </a:p>
          <a:p>
            <a:pPr lvl="1">
              <a:lnSpc>
                <a:spcPct val="80000"/>
              </a:lnSpc>
            </a:pPr>
            <a:endParaRPr lang="en-US" sz="2300" dirty="0">
              <a:latin typeface="Maiandra GD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57113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303835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Radio</a:t>
            </a:r>
            <a:r>
              <a:rPr lang="en-US" sz="5500" dirty="0">
                <a:latin typeface="Maiandra GD" pitchFamily="34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41910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Maiandra GD" pitchFamily="34" charset="0"/>
              </a:rPr>
              <a:t>1920s radios </a:t>
            </a:r>
            <a:r>
              <a:rPr lang="en-US" sz="2800" dirty="0" smtClean="0">
                <a:latin typeface="Maiandra GD" pitchFamily="34" charset="0"/>
              </a:rPr>
              <a:t>became widespread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Maiandra GD" pitchFamily="34" charset="0"/>
              </a:rPr>
              <a:t>news &amp; </a:t>
            </a:r>
            <a:r>
              <a:rPr lang="en-US" sz="2800" dirty="0">
                <a:latin typeface="Maiandra GD" pitchFamily="34" charset="0"/>
              </a:rPr>
              <a:t>entertainment broadcasts began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Maiandra GD" pitchFamily="34" charset="0"/>
              </a:rPr>
              <a:t>increased </a:t>
            </a:r>
            <a:r>
              <a:rPr lang="en-US" sz="2800" dirty="0">
                <a:latin typeface="Maiandra GD" pitchFamily="34" charset="0"/>
              </a:rPr>
              <a:t>the speed with which people gained information </a:t>
            </a:r>
            <a:endParaRPr lang="en-US" sz="2800" dirty="0" smtClean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Maiandra GD" pitchFamily="34" charset="0"/>
              </a:rPr>
              <a:t>increased </a:t>
            </a:r>
            <a:r>
              <a:rPr lang="en-US" sz="2800" dirty="0">
                <a:latin typeface="Maiandra GD" pitchFamily="34" charset="0"/>
              </a:rPr>
              <a:t>national unity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4657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Movies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5181600" cy="4724400"/>
          </a:xfrm>
        </p:spPr>
        <p:txBody>
          <a:bodyPr>
            <a:normAutofit lnSpcReduction="10000"/>
          </a:bodyPr>
          <a:lstStyle/>
          <a:p>
            <a:r>
              <a:rPr lang="en-US" sz="3500" dirty="0">
                <a:latin typeface="Maiandra GD" pitchFamily="34" charset="0"/>
              </a:rPr>
              <a:t>1920s movies became </a:t>
            </a:r>
            <a:r>
              <a:rPr lang="en-US" sz="3500" dirty="0" smtClean="0">
                <a:latin typeface="Maiandra GD" pitchFamily="34" charset="0"/>
              </a:rPr>
              <a:t>popular</a:t>
            </a:r>
          </a:p>
          <a:p>
            <a:pPr>
              <a:buNone/>
            </a:pPr>
            <a:endParaRPr lang="en-US" sz="3500" dirty="0">
              <a:latin typeface="Maiandra GD" pitchFamily="34" charset="0"/>
            </a:endParaRPr>
          </a:p>
          <a:p>
            <a:r>
              <a:rPr lang="en-US" sz="3500" dirty="0">
                <a:latin typeface="Maiandra GD" pitchFamily="34" charset="0"/>
              </a:rPr>
              <a:t>1927 the first movie with sound, </a:t>
            </a:r>
            <a:r>
              <a:rPr lang="en-US" sz="3500" i="1" dirty="0">
                <a:latin typeface="Maiandra GD" pitchFamily="34" charset="0"/>
              </a:rPr>
              <a:t>The Jazz </a:t>
            </a:r>
            <a:r>
              <a:rPr lang="en-US" sz="3500" i="1" dirty="0" smtClean="0">
                <a:latin typeface="Maiandra GD" pitchFamily="34" charset="0"/>
              </a:rPr>
              <a:t>Singer</a:t>
            </a:r>
          </a:p>
          <a:p>
            <a:endParaRPr lang="en-US" sz="3500" i="1" dirty="0">
              <a:latin typeface="Maiandra GD" pitchFamily="34" charset="0"/>
            </a:endParaRPr>
          </a:p>
          <a:p>
            <a:r>
              <a:rPr lang="en-US" sz="3500" dirty="0" smtClean="0">
                <a:latin typeface="Maiandra GD" pitchFamily="34" charset="0"/>
              </a:rPr>
              <a:t>movies with sounds called “talkies”</a:t>
            </a:r>
            <a:endParaRPr lang="en-US" sz="3500" dirty="0">
              <a:latin typeface="Maiandra GD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21294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 Harlem Renaissance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685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Maiandra GD" pitchFamily="34" charset="0"/>
              </a:rPr>
              <a:t>Renaissance is Latin for</a:t>
            </a:r>
            <a:r>
              <a:rPr lang="en-US" dirty="0">
                <a:latin typeface="Maiandra GD" pitchFamily="34" charset="0"/>
              </a:rPr>
              <a:t>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62200" y="1752600"/>
            <a:ext cx="4114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“rebirth”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38200" y="3769310"/>
            <a:ext cx="73914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latin typeface="Maiandra GD" pitchFamily="34" charset="0"/>
              </a:rPr>
              <a:t>period </a:t>
            </a:r>
            <a:r>
              <a:rPr lang="en-US" sz="3000" b="1" dirty="0">
                <a:latin typeface="Maiandra GD" pitchFamily="34" charset="0"/>
              </a:rPr>
              <a:t>of “rebirth” for African American culture</a:t>
            </a:r>
          </a:p>
          <a:p>
            <a:pPr algn="ctr">
              <a:spcBef>
                <a:spcPct val="50000"/>
              </a:spcBef>
            </a:pPr>
            <a:r>
              <a:rPr lang="en-US" sz="3000" b="1" dirty="0">
                <a:latin typeface="Maiandra GD" pitchFamily="34" charset="0"/>
              </a:rPr>
              <a:t>During this period, African American novelists, poets, and artists celebrated their culture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66800" y="3026658"/>
            <a:ext cx="7162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latin typeface="Maiandra GD" pitchFamily="34" charset="0"/>
              </a:rPr>
              <a:t>What was the </a:t>
            </a:r>
            <a:r>
              <a:rPr lang="en-US" sz="3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Harlem Renaissance</a:t>
            </a:r>
            <a:r>
              <a:rPr lang="en-US" sz="3000" b="1" dirty="0">
                <a:latin typeface="Maiandra GD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55675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Louis Armstrong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3962400" cy="4800600"/>
          </a:xfrm>
          <a:noFill/>
          <a:ln/>
        </p:spPr>
        <p:txBody>
          <a:bodyPr>
            <a:normAutofit/>
          </a:bodyPr>
          <a:lstStyle/>
          <a:p>
            <a:r>
              <a:rPr lang="en-US" sz="2500" dirty="0" smtClean="0">
                <a:latin typeface="Maiandra GD" pitchFamily="34" charset="0"/>
              </a:rPr>
              <a:t>trumpet player – famous for jazz music</a:t>
            </a:r>
          </a:p>
          <a:p>
            <a:endParaRPr lang="en-US" sz="2500" dirty="0" smtClean="0">
              <a:latin typeface="Maiandra GD" pitchFamily="34" charset="0"/>
            </a:endParaRPr>
          </a:p>
          <a:p>
            <a:r>
              <a:rPr lang="en-US" sz="2500" dirty="0" smtClean="0">
                <a:latin typeface="Maiandra GD" pitchFamily="34" charset="0"/>
              </a:rPr>
              <a:t>nicknamed </a:t>
            </a:r>
            <a:r>
              <a:rPr lang="en-US" sz="2500" dirty="0">
                <a:latin typeface="Maiandra GD" pitchFamily="34" charset="0"/>
              </a:rPr>
              <a:t>“</a:t>
            </a:r>
            <a:r>
              <a:rPr lang="en-US" sz="2500" dirty="0" err="1" smtClean="0">
                <a:latin typeface="Maiandra GD" pitchFamily="34" charset="0"/>
              </a:rPr>
              <a:t>Satchmo</a:t>
            </a:r>
            <a:r>
              <a:rPr lang="en-US" sz="2500" dirty="0" smtClean="0">
                <a:latin typeface="Maiandra GD" pitchFamily="34" charset="0"/>
              </a:rPr>
              <a:t>”</a:t>
            </a:r>
          </a:p>
          <a:p>
            <a:endParaRPr lang="en-US" sz="2500" dirty="0">
              <a:latin typeface="Maiandra GD" pitchFamily="34" charset="0"/>
            </a:endParaRPr>
          </a:p>
          <a:p>
            <a:r>
              <a:rPr lang="en-US" sz="2500" dirty="0" smtClean="0">
                <a:latin typeface="Maiandra GD" pitchFamily="34" charset="0"/>
              </a:rPr>
              <a:t>known as the “ambassador </a:t>
            </a:r>
            <a:r>
              <a:rPr lang="en-US" sz="2500" dirty="0">
                <a:latin typeface="Maiandra GD" pitchFamily="34" charset="0"/>
              </a:rPr>
              <a:t>of </a:t>
            </a:r>
            <a:r>
              <a:rPr lang="en-US" sz="2500" dirty="0" smtClean="0">
                <a:latin typeface="Maiandra GD" pitchFamily="34" charset="0"/>
              </a:rPr>
              <a:t>jazz” – traveled to Africa, Asia, &amp; Europe</a:t>
            </a:r>
          </a:p>
          <a:p>
            <a:pPr>
              <a:buNone/>
            </a:pPr>
            <a:r>
              <a:rPr lang="en-US" sz="2500" dirty="0" smtClean="0">
                <a:latin typeface="Maiandra GD" pitchFamily="34" charset="0"/>
              </a:rPr>
              <a:t> </a:t>
            </a:r>
            <a:endParaRPr lang="en-US" sz="2500" dirty="0">
              <a:latin typeface="Maiandra GD" pitchFamily="34" charset="0"/>
            </a:endParaRPr>
          </a:p>
          <a:p>
            <a:r>
              <a:rPr lang="en-US" sz="2500" dirty="0">
                <a:latin typeface="Maiandra GD" pitchFamily="34" charset="0"/>
              </a:rPr>
              <a:t>also pioneered “scat</a:t>
            </a:r>
            <a:r>
              <a:rPr lang="en-US" sz="2500" dirty="0" smtClean="0">
                <a:latin typeface="Maiandra GD" pitchFamily="34" charset="0"/>
              </a:rPr>
              <a:t>”</a:t>
            </a:r>
            <a:endParaRPr lang="en-US" sz="2500" dirty="0">
              <a:latin typeface="Maiandra GD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24188"/>
            <a:ext cx="47244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 descr="http://www.catalyst-chicago.org/assets/blog/louis_armstron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151159" cy="2676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Irving Berlin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724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iandra GD" pitchFamily="34" charset="0"/>
              </a:rPr>
              <a:t>songwriter  &amp; composer</a:t>
            </a:r>
          </a:p>
          <a:p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inspired by jazz music</a:t>
            </a:r>
          </a:p>
          <a:p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songs written by Berlin: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“God Bless America”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“Blue Skies”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“I’ve Got My Love to Keep Me Warm”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“White Christmas”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“Happy Holiday”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50178" name="Picture 2" descr="http://listverse.files.wordpress.com/2007/10/ber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010025" cy="3590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Tin Pan Alley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7150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iandra GD" pitchFamily="34" charset="0"/>
              </a:rPr>
              <a:t>collection of New York City music publishers &amp; songwriters that dominated popular music </a:t>
            </a:r>
          </a:p>
          <a:p>
            <a:pPr>
              <a:buNone/>
            </a:pPr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composers like Irving Berlin </a:t>
            </a:r>
          </a:p>
          <a:p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commercialization of music --jazz and blues pop-songs &amp; dance numbers popularized </a:t>
            </a:r>
          </a:p>
          <a:p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sheet music manufactured for commercial sale &amp; profit 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715000" y="43434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/>
                </a:solidFill>
                <a:latin typeface="Maiandra GD" pitchFamily="34" charset="0"/>
              </a:rPr>
              <a:t>Buildings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aiandra GD" pitchFamily="34" charset="0"/>
              </a:rPr>
              <a:t>housed sheet-music publishers that were the center of American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aiandra GD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aiandra GD" pitchFamily="34" charset="0"/>
              </a:rPr>
              <a:t>popular music in early 1900s.</a:t>
            </a:r>
          </a:p>
        </p:txBody>
      </p:sp>
      <p:pic>
        <p:nvPicPr>
          <p:cNvPr id="49154" name="Picture 2" descr="http://upload.wikimedia.org/wikipedia/commons/thumb/f/f7/Tin_Pan_Alley_buildings.jpg/220px-Tin_Pan_Alley_building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2946400" cy="2209800"/>
          </a:xfrm>
          <a:prstGeom prst="rect">
            <a:avLst/>
          </a:prstGeom>
          <a:noFill/>
        </p:spPr>
      </p:pic>
      <p:pic>
        <p:nvPicPr>
          <p:cNvPr id="49155" name="Picture 3" descr="http://bits.wikimedia.org/skins-1.5/common/images/magnify-clip.png">
            <a:hlinkClick r:id="rId2" tooltip="Enlar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288" y="549275"/>
            <a:ext cx="142875" cy="104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4191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issued by all southern states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laws that tried to limit rights of African Americans &amp; keep them as landless workers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African Americans could only work in a limited number of occupations: servants or farm laborers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Black Codes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724400" y="12192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0" y="533400"/>
            <a:ext cx="4267200" cy="5663089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u="sng" dirty="0">
                <a:solidFill>
                  <a:schemeClr val="accent1"/>
                </a:solidFill>
              </a:rPr>
              <a:t>Black Code Examples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Generally</a:t>
            </a:r>
            <a:r>
              <a:rPr lang="en-US" b="1" dirty="0"/>
              <a:t>, black people could not gather after sunset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US" b="1" dirty="0"/>
          </a:p>
          <a:p>
            <a:pPr>
              <a:buFontTx/>
              <a:buChar char="-"/>
              <a:defRPr/>
            </a:pPr>
            <a:r>
              <a:rPr lang="en-US" b="1" dirty="0" smtClean="0"/>
              <a:t>Freedmen </a:t>
            </a:r>
            <a:r>
              <a:rPr lang="en-US" b="1" dirty="0"/>
              <a:t>convicted of vagrancy </a:t>
            </a:r>
            <a:r>
              <a:rPr lang="en-US" b="1" dirty="0" smtClean="0"/>
              <a:t>(not having a job) could </a:t>
            </a:r>
            <a:r>
              <a:rPr lang="en-US" b="1" dirty="0"/>
              <a:t>be fined, whipped, or sold for a year’s labor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US" b="1" dirty="0"/>
          </a:p>
          <a:p>
            <a:pPr>
              <a:buFontTx/>
              <a:buChar char="-"/>
              <a:defRPr/>
            </a:pPr>
            <a:r>
              <a:rPr lang="en-US" b="1" dirty="0" smtClean="0"/>
              <a:t>Freedmen </a:t>
            </a:r>
            <a:r>
              <a:rPr lang="en-US" b="1" dirty="0"/>
              <a:t>had to </a:t>
            </a:r>
            <a:r>
              <a:rPr lang="en-US" b="1" dirty="0" smtClean="0"/>
              <a:t>sign agreements </a:t>
            </a:r>
            <a:r>
              <a:rPr lang="en-US" b="1" dirty="0"/>
              <a:t>in January for a year of work. Those who quit in the middle of a contract often lost all that wages they had earned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US" b="1" dirty="0"/>
          </a:p>
          <a:p>
            <a:pPr>
              <a:buFontTx/>
              <a:buChar char="-"/>
              <a:defRPr/>
            </a:pPr>
            <a:r>
              <a:rPr lang="en-US" b="1" dirty="0" smtClean="0"/>
              <a:t>Mothers </a:t>
            </a:r>
            <a:r>
              <a:rPr lang="en-US" b="1" dirty="0"/>
              <a:t>who wanted to stay home and care for their families were forced instead to do farm labor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smtClean="0"/>
              <a:t>- </a:t>
            </a:r>
            <a:r>
              <a:rPr lang="en-US" b="1" dirty="0"/>
              <a:t>Freed people could rent land or homes only in rural areas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02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Formed in Tennessee in 1866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Burned homes, schools, and churches, and beat, maimed, or killed African Americans and their white allies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Dressed in white robes and hoods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Goals: scare freed people from voting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Ku Klux Klan 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8100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2901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52578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 limit the Pres.’s power, Congress passed Tenure of Office Act – Pres. needed Senate approval to remove certain officials from office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Johnson tried to fire Sec. of War Edwin Stanton (Radical Republican)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House of Reps voted to impeach Johnson (charge him with wrongdoing in office)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Trial in Senate – failed and Johnson stayed President by only one vote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Johnson’s Impeachment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119" y="1524000"/>
            <a:ext cx="33732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928" y="4038600"/>
            <a:ext cx="3916871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52578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1876 election: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Republican </a:t>
            </a:r>
            <a:r>
              <a:rPr lang="en-US" b="1" dirty="0" smtClean="0">
                <a:solidFill>
                  <a:schemeClr val="accent1"/>
                </a:solidFill>
              </a:rPr>
              <a:t>Rutherford B. Hayes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Democrat </a:t>
            </a:r>
            <a:r>
              <a:rPr lang="en-US" b="1" dirty="0" smtClean="0">
                <a:solidFill>
                  <a:schemeClr val="accent1"/>
                </a:solidFill>
              </a:rPr>
              <a:t>Samuel Tilden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Tilden won popular vote &amp; Southern states; in recount Hayes won by 1 electoral vote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Compromise of 1877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Hayes elected President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return, the remaining troops were removed from South = </a:t>
            </a:r>
            <a:r>
              <a:rPr lang="en-US" b="1" dirty="0" smtClean="0">
                <a:solidFill>
                  <a:schemeClr val="accent1"/>
                </a:solidFill>
              </a:rPr>
              <a:t>End of Reconstruction 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Compromise of 1877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14475"/>
            <a:ext cx="354806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4709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b="1" i="1" u="sng" dirty="0"/>
              <a:t>transcontinental RR</a:t>
            </a:r>
            <a:r>
              <a:rPr lang="en-US" dirty="0"/>
              <a:t> completed in </a:t>
            </a:r>
            <a:r>
              <a:rPr lang="en-US" dirty="0" smtClean="0"/>
              <a:t>1869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800" b="1" i="1" dirty="0"/>
              <a:t>Union Pacific</a:t>
            </a:r>
            <a:r>
              <a:rPr lang="en-US" sz="2800" dirty="0"/>
              <a:t> – built from E to </a:t>
            </a:r>
            <a:r>
              <a:rPr lang="en-US" sz="2800" dirty="0" smtClean="0"/>
              <a:t>W (used many Irish laborers)</a:t>
            </a:r>
          </a:p>
          <a:p>
            <a:pPr lvl="1">
              <a:lnSpc>
                <a:spcPct val="90000"/>
              </a:lnSpc>
            </a:pPr>
            <a:r>
              <a:rPr lang="en-US" sz="2800" b="1" i="1" dirty="0"/>
              <a:t>Central Pacific</a:t>
            </a:r>
            <a:r>
              <a:rPr lang="en-US" sz="2800" dirty="0"/>
              <a:t> – built from </a:t>
            </a:r>
            <a:r>
              <a:rPr lang="en-US" sz="2800" dirty="0" smtClean="0"/>
              <a:t>W </a:t>
            </a:r>
            <a:r>
              <a:rPr lang="en-US" sz="2800" dirty="0"/>
              <a:t>to </a:t>
            </a:r>
            <a:r>
              <a:rPr lang="en-US" sz="2800" dirty="0" smtClean="0"/>
              <a:t>E (used </a:t>
            </a:r>
            <a:r>
              <a:rPr lang="en-US" sz="2800" dirty="0"/>
              <a:t>many Chinese </a:t>
            </a:r>
            <a:r>
              <a:rPr lang="en-US" sz="2800" dirty="0" smtClean="0"/>
              <a:t>laborers)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Met at Promontory Pt, Utah in 1869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Expansion of </a:t>
            </a: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Railroads</a:t>
            </a: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commons/c/c7/Transcontinental_railroad_rou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7600"/>
            <a:ext cx="4572000" cy="28300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2315</Words>
  <Application>Microsoft Office PowerPoint</Application>
  <PresentationFormat>On-screen Show (4:3)</PresentationFormat>
  <Paragraphs>380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Concourse</vt:lpstr>
      <vt:lpstr>iRespondQuestionMaster</vt:lpstr>
      <vt:lpstr>iRespondGraphMaster</vt:lpstr>
      <vt:lpstr>EOCT Review</vt:lpstr>
      <vt:lpstr>PowerPoint Presentation</vt:lpstr>
      <vt:lpstr>Freedmen’s Bureau</vt:lpstr>
      <vt:lpstr>Reconstruction Amendments </vt:lpstr>
      <vt:lpstr>Black Codes </vt:lpstr>
      <vt:lpstr>Ku Klux Klan </vt:lpstr>
      <vt:lpstr>Johnson’s Impeachment </vt:lpstr>
      <vt:lpstr>Compromise of 1877</vt:lpstr>
      <vt:lpstr>Expansion of Railroads</vt:lpstr>
      <vt:lpstr>Rockefeller &amp; Standard Oil: Rise of Trusts &amp; Monopolies</vt:lpstr>
      <vt:lpstr>Edison’s New  Inventions</vt:lpstr>
      <vt:lpstr>Who came to America? </vt:lpstr>
      <vt:lpstr>What were the major points of entry for immigrants coming to the United States?</vt:lpstr>
      <vt:lpstr>The Rise of Organized Labor</vt:lpstr>
      <vt:lpstr>Native American Conflicts:  Wounded Knee</vt:lpstr>
      <vt:lpstr>Industrial Unrest: Pullman Strike</vt:lpstr>
      <vt:lpstr>Who were the muckrakers? </vt:lpstr>
      <vt:lpstr>Upton Sinclair’s The Jungle</vt:lpstr>
      <vt:lpstr>Jane Addams &amp; settlement houses:</vt:lpstr>
      <vt:lpstr>Jim Crow Laws</vt:lpstr>
      <vt:lpstr>NAACP</vt:lpstr>
      <vt:lpstr>Progressive Political Reforms</vt:lpstr>
      <vt:lpstr>Roosevelt &amp; the Conservation Movement</vt:lpstr>
      <vt:lpstr>Chinese Exclusion Act</vt:lpstr>
      <vt:lpstr>Causes of the Spanish-American War</vt:lpstr>
      <vt:lpstr>Causes lead to Spanish-American War</vt:lpstr>
      <vt:lpstr>Effects of the Spanish-American War: Philippine-American War</vt:lpstr>
      <vt:lpstr>Debate over Expansion</vt:lpstr>
      <vt:lpstr>Debate Over Expansion</vt:lpstr>
      <vt:lpstr>Review: What is the Monroe Doctrine?</vt:lpstr>
      <vt:lpstr>Roosevelt Corollary (To Monroe Doctrine)</vt:lpstr>
      <vt:lpstr>How Did U.S. Acquire Rights to Build the Canal?</vt:lpstr>
      <vt:lpstr>American Enters WWI: British passenger liner Lusitania</vt:lpstr>
      <vt:lpstr>American Enters WWI: French passenger ship Sussex &amp; Sussex pledge  </vt:lpstr>
      <vt:lpstr>American Enters WWI: Zimmerman Telegram</vt:lpstr>
      <vt:lpstr>America enters WWI: Zimmerman Telegram</vt:lpstr>
      <vt:lpstr>WWI Home Front</vt:lpstr>
      <vt:lpstr>Woodrow Wilson’s Fourteen Points</vt:lpstr>
      <vt:lpstr>America Rejects the Treaty</vt:lpstr>
      <vt:lpstr>Prohibition – Eighteenth Amendment</vt:lpstr>
      <vt:lpstr>PowerPoint Presentation</vt:lpstr>
      <vt:lpstr>The Red Scare</vt:lpstr>
      <vt:lpstr>Henry Ford’s Model T</vt:lpstr>
      <vt:lpstr>Radio </vt:lpstr>
      <vt:lpstr>Movies</vt:lpstr>
      <vt:lpstr>The Harlem Renaissance</vt:lpstr>
      <vt:lpstr>Louis Armstrong</vt:lpstr>
      <vt:lpstr>Irving Berlin</vt:lpstr>
      <vt:lpstr>Tin Pan Alley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EOCT Review</dc:title>
  <dc:creator>install</dc:creator>
  <cp:lastModifiedBy>Colin P. Smith</cp:lastModifiedBy>
  <cp:revision>116</cp:revision>
  <dcterms:created xsi:type="dcterms:W3CDTF">2011-04-25T20:22:36Z</dcterms:created>
  <dcterms:modified xsi:type="dcterms:W3CDTF">2014-04-23T17:00:00Z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