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22F6C-A424-4D8F-A8A6-EAC85754BBA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71C03-19D0-4E90-8AE9-06E23E3D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5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4715-38B9-4B62-805F-7881CC6F5DE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4EFC-F9D3-45CA-A026-657CAEAEB34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272D-1E47-4700-97B5-91AC21D8B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1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4EFC-F9D3-45CA-A026-657CAEAEB34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272D-1E47-4700-97B5-91AC21D8B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6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4EFC-F9D3-45CA-A026-657CAEAEB34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272D-1E47-4700-97B5-91AC21D8B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9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4EFC-F9D3-45CA-A026-657CAEAEB34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272D-1E47-4700-97B5-91AC21D8B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4EFC-F9D3-45CA-A026-657CAEAEB34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272D-1E47-4700-97B5-91AC21D8B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2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4EFC-F9D3-45CA-A026-657CAEAEB34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272D-1E47-4700-97B5-91AC21D8B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6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4EFC-F9D3-45CA-A026-657CAEAEB34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272D-1E47-4700-97B5-91AC21D8B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5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4EFC-F9D3-45CA-A026-657CAEAEB34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272D-1E47-4700-97B5-91AC21D8B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7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4EFC-F9D3-45CA-A026-657CAEAEB34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272D-1E47-4700-97B5-91AC21D8B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4EFC-F9D3-45CA-A026-657CAEAEB34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272D-1E47-4700-97B5-91AC21D8B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4EFC-F9D3-45CA-A026-657CAEAEB34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272D-1E47-4700-97B5-91AC21D8B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8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A4EFC-F9D3-45CA-A026-657CAEAEB34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F272D-1E47-4700-97B5-91AC21D8B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0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US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Causes of the Depression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228600" y="1143000"/>
            <a:ext cx="8610600" cy="4800600"/>
            <a:chOff x="228600" y="1600200"/>
            <a:chExt cx="8610600" cy="4800600"/>
          </a:xfrm>
        </p:grpSpPr>
        <p:sp>
          <p:nvSpPr>
            <p:cNvPr id="5125" name="Oval 5"/>
            <p:cNvSpPr>
              <a:spLocks noChangeArrowheads="1"/>
            </p:cNvSpPr>
            <p:nvPr/>
          </p:nvSpPr>
          <p:spPr bwMode="auto">
            <a:xfrm>
              <a:off x="228600" y="1600200"/>
              <a:ext cx="2667000" cy="1676400"/>
            </a:xfrm>
            <a:prstGeom prst="ellipse">
              <a:avLst/>
            </a:prstGeom>
            <a:solidFill>
              <a:schemeClr val="accent1"/>
            </a:solidFill>
            <a:ln w="603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" name="Oval 8"/>
            <p:cNvSpPr>
              <a:spLocks noChangeArrowheads="1"/>
            </p:cNvSpPr>
            <p:nvPr/>
          </p:nvSpPr>
          <p:spPr bwMode="auto">
            <a:xfrm>
              <a:off x="3200400" y="1676400"/>
              <a:ext cx="2667000" cy="1676400"/>
            </a:xfrm>
            <a:prstGeom prst="ellipse">
              <a:avLst/>
            </a:prstGeom>
            <a:solidFill>
              <a:schemeClr val="accent1"/>
            </a:solidFill>
            <a:ln w="603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" name="Oval 9"/>
            <p:cNvSpPr>
              <a:spLocks noChangeArrowheads="1"/>
            </p:cNvSpPr>
            <p:nvPr/>
          </p:nvSpPr>
          <p:spPr bwMode="auto">
            <a:xfrm>
              <a:off x="6172200" y="1676400"/>
              <a:ext cx="2667000" cy="1676400"/>
            </a:xfrm>
            <a:prstGeom prst="ellipse">
              <a:avLst/>
            </a:prstGeom>
            <a:solidFill>
              <a:schemeClr val="accent1"/>
            </a:solidFill>
            <a:ln w="603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>
              <a:off x="381000" y="2224088"/>
              <a:ext cx="2438400" cy="442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 b="1">
                  <a:solidFill>
                    <a:schemeClr val="bg1"/>
                  </a:solidFill>
                </a:rPr>
                <a:t>Overproduction</a:t>
              </a:r>
            </a:p>
          </p:txBody>
        </p:sp>
        <p:sp>
          <p:nvSpPr>
            <p:cNvPr id="5132" name="Text Box 12"/>
            <p:cNvSpPr txBox="1">
              <a:spLocks noChangeArrowheads="1"/>
            </p:cNvSpPr>
            <p:nvPr/>
          </p:nvSpPr>
          <p:spPr bwMode="auto">
            <a:xfrm>
              <a:off x="3276600" y="2025650"/>
              <a:ext cx="2438400" cy="79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 b="1" dirty="0">
                  <a:solidFill>
                    <a:schemeClr val="bg1"/>
                  </a:solidFill>
                </a:rPr>
                <a:t>Under Consumption</a:t>
              </a:r>
            </a:p>
          </p:txBody>
        </p:sp>
        <p:sp>
          <p:nvSpPr>
            <p:cNvPr id="5133" name="Text Box 13"/>
            <p:cNvSpPr txBox="1">
              <a:spLocks noChangeArrowheads="1"/>
            </p:cNvSpPr>
            <p:nvPr/>
          </p:nvSpPr>
          <p:spPr bwMode="auto">
            <a:xfrm>
              <a:off x="6324600" y="2101850"/>
              <a:ext cx="2438400" cy="79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 b="1" dirty="0">
                  <a:solidFill>
                    <a:schemeClr val="bg1"/>
                  </a:solidFill>
                </a:rPr>
                <a:t>Stock Market Speculation</a:t>
              </a:r>
            </a:p>
          </p:txBody>
        </p:sp>
        <p:sp>
          <p:nvSpPr>
            <p:cNvPr id="5135" name="AutoShape 15"/>
            <p:cNvSpPr>
              <a:spLocks noChangeArrowheads="1"/>
            </p:cNvSpPr>
            <p:nvPr/>
          </p:nvSpPr>
          <p:spPr bwMode="auto">
            <a:xfrm rot="-1866920">
              <a:off x="2215423" y="3265696"/>
              <a:ext cx="914400" cy="1740724"/>
            </a:xfrm>
            <a:prstGeom prst="downArrow">
              <a:avLst>
                <a:gd name="adj1" fmla="val 50000"/>
                <a:gd name="adj2" fmla="val 56250"/>
              </a:avLst>
            </a:prstGeom>
            <a:solidFill>
              <a:schemeClr val="bg1"/>
            </a:solidFill>
            <a:ln w="508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136" name="AutoShape 16"/>
            <p:cNvSpPr>
              <a:spLocks noChangeArrowheads="1"/>
            </p:cNvSpPr>
            <p:nvPr/>
          </p:nvSpPr>
          <p:spPr bwMode="auto">
            <a:xfrm>
              <a:off x="4038600" y="3581400"/>
              <a:ext cx="914400" cy="1219200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chemeClr val="bg1"/>
            </a:solidFill>
            <a:ln w="508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137" name="AutoShape 17"/>
            <p:cNvSpPr>
              <a:spLocks noChangeArrowheads="1"/>
            </p:cNvSpPr>
            <p:nvPr/>
          </p:nvSpPr>
          <p:spPr bwMode="auto">
            <a:xfrm rot="2331376">
              <a:off x="5969280" y="3407277"/>
              <a:ext cx="914400" cy="1653428"/>
            </a:xfrm>
            <a:prstGeom prst="downArrow">
              <a:avLst>
                <a:gd name="adj1" fmla="val 50000"/>
                <a:gd name="adj2" fmla="val 56250"/>
              </a:avLst>
            </a:prstGeom>
            <a:solidFill>
              <a:schemeClr val="bg1"/>
            </a:solidFill>
            <a:ln w="508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138" name="Rectangle 18"/>
            <p:cNvSpPr>
              <a:spLocks noChangeArrowheads="1"/>
            </p:cNvSpPr>
            <p:nvPr/>
          </p:nvSpPr>
          <p:spPr bwMode="auto">
            <a:xfrm>
              <a:off x="838200" y="5029200"/>
              <a:ext cx="7620000" cy="1371600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139" name="Text Box 19"/>
            <p:cNvSpPr txBox="1">
              <a:spLocks noChangeArrowheads="1"/>
            </p:cNvSpPr>
            <p:nvPr/>
          </p:nvSpPr>
          <p:spPr bwMode="auto">
            <a:xfrm>
              <a:off x="990600" y="5334000"/>
              <a:ext cx="7239000" cy="62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500">
                  <a:solidFill>
                    <a:schemeClr val="bg1"/>
                  </a:solidFill>
                </a:rPr>
                <a:t>The Great Depression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085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24400" y="1143000"/>
            <a:ext cx="42672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47244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Maiandra GD" pitchFamily="34" charset="0"/>
              </a:rPr>
              <a:t>LA </a:t>
            </a:r>
            <a:r>
              <a:rPr lang="en-US" sz="2800" dirty="0">
                <a:latin typeface="Maiandra GD" pitchFamily="34" charset="0"/>
              </a:rPr>
              <a:t>Senator </a:t>
            </a:r>
            <a:r>
              <a:rPr lang="en-US" sz="2800" b="1" dirty="0">
                <a:solidFill>
                  <a:schemeClr val="accent1"/>
                </a:solidFill>
                <a:latin typeface="Maiandra GD" pitchFamily="34" charset="0"/>
              </a:rPr>
              <a:t>Huey P. Long </a:t>
            </a:r>
            <a:r>
              <a:rPr lang="en-US" sz="2800" dirty="0" smtClean="0">
                <a:latin typeface="Maiandra GD" pitchFamily="34" charset="0"/>
              </a:rPr>
              <a:t>criticized </a:t>
            </a:r>
            <a:r>
              <a:rPr lang="en-US" sz="2800" dirty="0">
                <a:latin typeface="Maiandra GD" pitchFamily="34" charset="0"/>
              </a:rPr>
              <a:t>New Deal </a:t>
            </a:r>
            <a:r>
              <a:rPr lang="en-US" sz="2800" dirty="0" smtClean="0">
                <a:latin typeface="Maiandra GD" pitchFamily="34" charset="0"/>
              </a:rPr>
              <a:t>- wanted more help for poor</a:t>
            </a:r>
          </a:p>
          <a:p>
            <a:pPr>
              <a:lnSpc>
                <a:spcPct val="80000"/>
              </a:lnSpc>
              <a:buNone/>
            </a:pPr>
            <a:endParaRPr lang="en-US" sz="2800" dirty="0">
              <a:latin typeface="Maiandra GD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Maiandra GD" pitchFamily="34" charset="0"/>
              </a:rPr>
              <a:t>proposed </a:t>
            </a:r>
            <a:r>
              <a:rPr lang="en-US" sz="2800" b="1" dirty="0" smtClean="0">
                <a:solidFill>
                  <a:schemeClr val="accent1"/>
                </a:solidFill>
                <a:latin typeface="Maiandra GD" pitchFamily="34" charset="0"/>
              </a:rPr>
              <a:t>“Share </a:t>
            </a:r>
            <a:r>
              <a:rPr lang="en-US" sz="2800" b="1" dirty="0">
                <a:solidFill>
                  <a:schemeClr val="accent1"/>
                </a:solidFill>
                <a:latin typeface="Maiandra GD" pitchFamily="34" charset="0"/>
              </a:rPr>
              <a:t>Our Wealth” </a:t>
            </a:r>
            <a:r>
              <a:rPr lang="en-US" sz="2800" dirty="0">
                <a:latin typeface="Maiandra GD" pitchFamily="34" charset="0"/>
              </a:rPr>
              <a:t>program </a:t>
            </a:r>
            <a:r>
              <a:rPr lang="en-US" sz="2800" dirty="0" smtClean="0">
                <a:latin typeface="Maiandra GD" pitchFamily="34" charset="0"/>
              </a:rPr>
              <a:t>- </a:t>
            </a:r>
            <a:r>
              <a:rPr lang="en-US" sz="2800" dirty="0">
                <a:latin typeface="Maiandra GD" pitchFamily="34" charset="0"/>
              </a:rPr>
              <a:t>high taxes </a:t>
            </a:r>
            <a:r>
              <a:rPr lang="en-US" sz="2800" dirty="0" smtClean="0">
                <a:latin typeface="Maiandra GD" pitchFamily="34" charset="0"/>
              </a:rPr>
              <a:t>on </a:t>
            </a:r>
            <a:r>
              <a:rPr lang="en-US" sz="2800" dirty="0">
                <a:latin typeface="Maiandra GD" pitchFamily="34" charset="0"/>
              </a:rPr>
              <a:t>wealthy </a:t>
            </a:r>
            <a:r>
              <a:rPr lang="en-US" sz="2800" dirty="0" smtClean="0">
                <a:latin typeface="Maiandra GD" pitchFamily="34" charset="0"/>
              </a:rPr>
              <a:t>&amp; </a:t>
            </a:r>
            <a:r>
              <a:rPr lang="en-US" sz="2800" dirty="0">
                <a:latin typeface="Maiandra GD" pitchFamily="34" charset="0"/>
              </a:rPr>
              <a:t>large </a:t>
            </a:r>
            <a:r>
              <a:rPr lang="en-US" sz="2800" dirty="0" smtClean="0">
                <a:latin typeface="Maiandra GD" pitchFamily="34" charset="0"/>
              </a:rPr>
              <a:t>corporations; redistribute </a:t>
            </a:r>
            <a:r>
              <a:rPr lang="en-US" sz="2800" dirty="0">
                <a:latin typeface="Maiandra GD" pitchFamily="34" charset="0"/>
              </a:rPr>
              <a:t>their income to </a:t>
            </a:r>
            <a:r>
              <a:rPr lang="en-US" sz="2800" dirty="0" smtClean="0">
                <a:latin typeface="Maiandra GD" pitchFamily="34" charset="0"/>
              </a:rPr>
              <a:t>poor</a:t>
            </a:r>
          </a:p>
          <a:p>
            <a:pPr>
              <a:lnSpc>
                <a:spcPct val="80000"/>
              </a:lnSpc>
              <a:buNone/>
            </a:pPr>
            <a:endParaRPr lang="en-US" sz="2800" dirty="0">
              <a:latin typeface="Maiandra GD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Maiandra GD" pitchFamily="34" charset="0"/>
              </a:rPr>
              <a:t>made </a:t>
            </a:r>
            <a:r>
              <a:rPr lang="en-US" sz="2800" dirty="0">
                <a:latin typeface="Maiandra GD" pitchFamily="34" charset="0"/>
              </a:rPr>
              <a:t>enemies because he ruled </a:t>
            </a:r>
            <a:r>
              <a:rPr lang="en-US" sz="2800" dirty="0" smtClean="0">
                <a:latin typeface="Maiandra GD" pitchFamily="34" charset="0"/>
              </a:rPr>
              <a:t>state of LA </a:t>
            </a:r>
            <a:r>
              <a:rPr lang="en-US" sz="2800" dirty="0">
                <a:latin typeface="Maiandra GD" pitchFamily="34" charset="0"/>
              </a:rPr>
              <a:t>like he owned it – 1935 </a:t>
            </a:r>
            <a:r>
              <a:rPr lang="en-US" sz="2800" dirty="0" smtClean="0">
                <a:latin typeface="Maiandra GD" pitchFamily="34" charset="0"/>
              </a:rPr>
              <a:t>political </a:t>
            </a:r>
            <a:r>
              <a:rPr lang="en-US" sz="2800" dirty="0">
                <a:latin typeface="Maiandra GD" pitchFamily="34" charset="0"/>
              </a:rPr>
              <a:t>enemy assassinated him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143000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en-US" sz="35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Challenges to Roosevelt’s “New Deal”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325" y="1295400"/>
            <a:ext cx="39528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371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FDR’s “Court Packing </a:t>
            </a:r>
            <a:r>
              <a:rPr lang="en-US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Bill”</a:t>
            </a:r>
            <a:endParaRPr lang="en-US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1328"/>
            <a:ext cx="8458200" cy="48432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  <a:latin typeface="Maiandra GD" pitchFamily="34" charset="0"/>
              </a:rPr>
              <a:t>Supreme Court challenges the New Deal: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Maiandra GD" pitchFamily="34" charset="0"/>
              </a:rPr>
              <a:t>	FDR </a:t>
            </a:r>
            <a:r>
              <a:rPr lang="en-US" dirty="0">
                <a:latin typeface="Maiandra GD" pitchFamily="34" charset="0"/>
              </a:rPr>
              <a:t>upset by Supreme Court striking down New Deal programs </a:t>
            </a:r>
            <a:r>
              <a:rPr lang="en-US" dirty="0" smtClean="0">
                <a:latin typeface="Maiandra GD" pitchFamily="34" charset="0"/>
              </a:rPr>
              <a:t>(AAA)</a:t>
            </a:r>
          </a:p>
          <a:p>
            <a:pPr>
              <a:lnSpc>
                <a:spcPct val="90000"/>
              </a:lnSpc>
              <a:buNone/>
            </a:pPr>
            <a:endParaRPr lang="en-US" dirty="0" smtClean="0">
              <a:latin typeface="Maiandra GD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dirty="0">
              <a:latin typeface="Maiandra GD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  <a:latin typeface="Maiandra GD" pitchFamily="34" charset="0"/>
              </a:rPr>
              <a:t>Roosevelt proposes “packing the court”: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Maiandra GD" pitchFamily="34" charset="0"/>
              </a:rPr>
              <a:t>	asked </a:t>
            </a:r>
            <a:r>
              <a:rPr lang="en-US" dirty="0">
                <a:latin typeface="Maiandra GD" pitchFamily="34" charset="0"/>
              </a:rPr>
              <a:t>Congress to increase size of Supreme Court (6 more members) – why?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Maiandra GD" pitchFamily="34" charset="0"/>
              </a:rPr>
              <a:t>  </a:t>
            </a:r>
            <a:r>
              <a:rPr lang="en-US" dirty="0" smtClean="0">
                <a:latin typeface="Maiandra GD" pitchFamily="34" charset="0"/>
              </a:rPr>
              <a:t>		</a:t>
            </a:r>
            <a:r>
              <a:rPr lang="en-US" b="1" u="sng" dirty="0" smtClean="0">
                <a:latin typeface="Maiandra GD" pitchFamily="34" charset="0"/>
              </a:rPr>
              <a:t>stated </a:t>
            </a:r>
            <a:r>
              <a:rPr lang="en-US" b="1" u="sng" dirty="0">
                <a:latin typeface="Maiandra GD" pitchFamily="34" charset="0"/>
              </a:rPr>
              <a:t>reason</a:t>
            </a:r>
            <a:r>
              <a:rPr lang="en-US" dirty="0">
                <a:latin typeface="Maiandra GD" pitchFamily="34" charset="0"/>
              </a:rPr>
              <a:t>: many justices elderly &amp; </a:t>
            </a:r>
            <a:r>
              <a:rPr lang="en-US" dirty="0" smtClean="0">
                <a:latin typeface="Maiandra GD" pitchFamily="34" charset="0"/>
              </a:rPr>
              <a:t>overworked</a:t>
            </a:r>
            <a:r>
              <a:rPr lang="en-US" dirty="0">
                <a:latin typeface="Maiandra GD" pitchFamily="34" charset="0"/>
              </a:rPr>
              <a:t>; </a:t>
            </a:r>
            <a:r>
              <a:rPr lang="en-US" dirty="0" smtClean="0">
                <a:latin typeface="Maiandra GD" pitchFamily="34" charset="0"/>
              </a:rPr>
              <a:t>	relieve </a:t>
            </a:r>
            <a:r>
              <a:rPr lang="en-US" dirty="0">
                <a:latin typeface="Maiandra GD" pitchFamily="34" charset="0"/>
              </a:rPr>
              <a:t>the burden on </a:t>
            </a:r>
            <a:r>
              <a:rPr lang="en-US" dirty="0" smtClean="0">
                <a:latin typeface="Maiandra GD" pitchFamily="34" charset="0"/>
              </a:rPr>
              <a:t>them</a:t>
            </a:r>
            <a:endParaRPr lang="en-US" dirty="0">
              <a:latin typeface="Maiandra GD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Maiandra GD" pitchFamily="34" charset="0"/>
              </a:rPr>
              <a:t>    </a:t>
            </a:r>
            <a:r>
              <a:rPr lang="en-US" dirty="0" smtClean="0">
                <a:latin typeface="Maiandra GD" pitchFamily="34" charset="0"/>
              </a:rPr>
              <a:t>	</a:t>
            </a:r>
            <a:r>
              <a:rPr lang="en-US" b="1" u="sng" dirty="0" smtClean="0">
                <a:latin typeface="Maiandra GD" pitchFamily="34" charset="0"/>
              </a:rPr>
              <a:t>unstated </a:t>
            </a:r>
            <a:r>
              <a:rPr lang="en-US" b="1" u="sng" dirty="0">
                <a:latin typeface="Maiandra GD" pitchFamily="34" charset="0"/>
              </a:rPr>
              <a:t>reason</a:t>
            </a:r>
            <a:r>
              <a:rPr lang="en-US" dirty="0">
                <a:latin typeface="Maiandra GD" pitchFamily="34" charset="0"/>
              </a:rPr>
              <a:t>:  </a:t>
            </a:r>
            <a:r>
              <a:rPr lang="en-US" dirty="0" err="1">
                <a:latin typeface="Maiandra GD" pitchFamily="34" charset="0"/>
              </a:rPr>
              <a:t>app’t</a:t>
            </a:r>
            <a:r>
              <a:rPr lang="en-US" dirty="0">
                <a:latin typeface="Maiandra GD" pitchFamily="34" charset="0"/>
              </a:rPr>
              <a:t> more liberal </a:t>
            </a:r>
            <a:r>
              <a:rPr lang="en-US" dirty="0" smtClean="0">
                <a:latin typeface="Maiandra GD" pitchFamily="34" charset="0"/>
              </a:rPr>
              <a:t>justices </a:t>
            </a:r>
            <a:r>
              <a:rPr lang="en-US" dirty="0">
                <a:latin typeface="Maiandra GD" pitchFamily="34" charset="0"/>
              </a:rPr>
              <a:t>who </a:t>
            </a:r>
            <a:r>
              <a:rPr lang="en-US" dirty="0" smtClean="0">
                <a:latin typeface="Maiandra GD" pitchFamily="34" charset="0"/>
              </a:rPr>
              <a:t>	would </a:t>
            </a:r>
            <a:r>
              <a:rPr lang="en-US" dirty="0">
                <a:latin typeface="Maiandra GD" pitchFamily="34" charset="0"/>
              </a:rPr>
              <a:t>support the New Deal </a:t>
            </a:r>
            <a:r>
              <a:rPr lang="en-US" dirty="0" smtClean="0">
                <a:latin typeface="Maiandra GD" pitchFamily="34" charset="0"/>
              </a:rPr>
              <a:t>&amp; </a:t>
            </a:r>
            <a:r>
              <a:rPr lang="en-US" dirty="0">
                <a:latin typeface="Maiandra GD" pitchFamily="34" charset="0"/>
              </a:rPr>
              <a:t>sway court in FDR’s </a:t>
            </a:r>
            <a:r>
              <a:rPr lang="en-US" dirty="0" smtClean="0">
                <a:latin typeface="Maiandra GD" pitchFamily="34" charset="0"/>
              </a:rPr>
              <a:t>	favor</a:t>
            </a:r>
            <a:endParaRPr lang="en-US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2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    </a:t>
            </a:r>
            <a:r>
              <a:rPr lang="en-US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Reaction to FDR’s Plan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1"/>
                </a:solidFill>
                <a:latin typeface="Maiandra GD" pitchFamily="34" charset="0"/>
              </a:rPr>
              <a:t>Critics react to Roosevelt’s plan: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latin typeface="Maiandra GD" pitchFamily="34" charset="0"/>
              </a:rPr>
              <a:t>	negative </a:t>
            </a:r>
            <a:r>
              <a:rPr lang="en-US" dirty="0">
                <a:latin typeface="Maiandra GD" pitchFamily="34" charset="0"/>
              </a:rPr>
              <a:t>public reaction; bill did not pass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latin typeface="Maiandra GD" pitchFamily="34" charset="0"/>
              </a:rPr>
              <a:t>	Accused </a:t>
            </a:r>
            <a:r>
              <a:rPr lang="en-US" dirty="0">
                <a:latin typeface="Maiandra GD" pitchFamily="34" charset="0"/>
              </a:rPr>
              <a:t>FDR of trying to increase Pres power &amp; upset balance (separation) of powers </a:t>
            </a:r>
            <a:r>
              <a:rPr lang="en-US" dirty="0" smtClean="0">
                <a:latin typeface="Maiandra GD" pitchFamily="34" charset="0"/>
              </a:rPr>
              <a:t> </a:t>
            </a:r>
            <a:endParaRPr lang="en-US" dirty="0">
              <a:latin typeface="Maiandra GD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 smtClean="0">
              <a:latin typeface="Maiandra GD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latin typeface="Maiandra GD" pitchFamily="34" charset="0"/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1"/>
                </a:solidFill>
                <a:latin typeface="Maiandra GD" pitchFamily="34" charset="0"/>
              </a:rPr>
              <a:t>FDR is weakened politically: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latin typeface="Maiandra GD" pitchFamily="34" charset="0"/>
              </a:rPr>
              <a:t>	FDR </a:t>
            </a:r>
            <a:r>
              <a:rPr lang="en-US" dirty="0">
                <a:latin typeface="Maiandra GD" pitchFamily="34" charset="0"/>
              </a:rPr>
              <a:t>lost political support; </a:t>
            </a:r>
            <a:r>
              <a:rPr lang="en-US" dirty="0" smtClean="0">
                <a:latin typeface="Maiandra GD" pitchFamily="34" charset="0"/>
              </a:rPr>
              <a:t>public </a:t>
            </a:r>
            <a:r>
              <a:rPr lang="en-US" dirty="0">
                <a:latin typeface="Maiandra GD" pitchFamily="34" charset="0"/>
              </a:rPr>
              <a:t>less willing to accept new </a:t>
            </a:r>
            <a:r>
              <a:rPr lang="en-US" dirty="0" smtClean="0">
                <a:latin typeface="Maiandra GD" pitchFamily="34" charset="0"/>
              </a:rPr>
              <a:t>programs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latin typeface="Maiandra GD" pitchFamily="34" charset="0"/>
              </a:rPr>
              <a:t>	In </a:t>
            </a:r>
            <a:r>
              <a:rPr lang="en-US" dirty="0">
                <a:latin typeface="Maiandra GD" pitchFamily="34" charset="0"/>
              </a:rPr>
              <a:t>long run, Court became more accepting of New </a:t>
            </a:r>
            <a:r>
              <a:rPr lang="en-US" dirty="0" smtClean="0">
                <a:latin typeface="Maiandra GD" pitchFamily="34" charset="0"/>
              </a:rPr>
              <a:t>Deal</a:t>
            </a:r>
            <a:endParaRPr lang="en-US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88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United States’ Action during WWII</a:t>
            </a:r>
            <a:endParaRPr lang="en-US" sz="35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2809"/>
          </a:xfrm>
        </p:spPr>
        <p:txBody>
          <a:bodyPr>
            <a:normAutofit/>
          </a:bodyPr>
          <a:lstStyle/>
          <a:p>
            <a:r>
              <a:rPr lang="en-US" dirty="0" smtClean="0"/>
              <a:t>majority of Americans opposed U.S. intervention</a:t>
            </a:r>
          </a:p>
          <a:p>
            <a:endParaRPr lang="en-US" dirty="0" smtClean="0"/>
          </a:p>
          <a:p>
            <a:r>
              <a:rPr lang="en-US" dirty="0" smtClean="0"/>
              <a:t>Congress passed the  </a:t>
            </a:r>
            <a:r>
              <a:rPr lang="en-US" b="1" dirty="0" smtClean="0">
                <a:solidFill>
                  <a:schemeClr val="accent1"/>
                </a:solidFill>
              </a:rPr>
              <a:t>Neutrality Acts of 1935, 1936, and 1937</a:t>
            </a:r>
            <a:r>
              <a:rPr lang="en-US" b="1" dirty="0" smtClean="0"/>
              <a:t> </a:t>
            </a:r>
            <a:r>
              <a:rPr lang="en-US" dirty="0" smtClean="0"/>
              <a:t>– imposed restrictions on Americans during times of war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	example: </a:t>
            </a:r>
            <a:r>
              <a:rPr lang="en-US" dirty="0" smtClean="0"/>
              <a:t>prohibited sailing on ships owned by nations at war, prevented Americans from making loans to nations at war or selling them weapons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8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Another Neutrality Act</a:t>
            </a:r>
            <a:endParaRPr lang="en-US" sz="35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Roosevelt declared American neutrality but was anti-Nazi</a:t>
            </a:r>
          </a:p>
          <a:p>
            <a:endParaRPr lang="en-US" dirty="0" smtClean="0"/>
          </a:p>
          <a:p>
            <a:r>
              <a:rPr lang="en-US" dirty="0" smtClean="0"/>
              <a:t>convinced Congress to pass the  </a:t>
            </a:r>
            <a:r>
              <a:rPr lang="en-US" b="1" dirty="0" smtClean="0">
                <a:solidFill>
                  <a:schemeClr val="accent1"/>
                </a:solidFill>
              </a:rPr>
              <a:t>Neutrality Acts of 1939</a:t>
            </a:r>
            <a:r>
              <a:rPr lang="en-US" b="1" dirty="0" smtClean="0"/>
              <a:t> </a:t>
            </a:r>
            <a:r>
              <a:rPr lang="en-US" dirty="0" smtClean="0"/>
              <a:t>– included a cash-and-carry provision – nations at war could buy goods &amp; arms in the U.S. if they paid cash &amp; carried merchandise on their 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35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African Americans Gain Civil Rights</a:t>
            </a:r>
            <a:endParaRPr lang="en-US" sz="35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715000" cy="51816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Double “V” campaign:</a:t>
            </a:r>
          </a:p>
          <a:p>
            <a:pPr>
              <a:buNone/>
            </a:pPr>
            <a:r>
              <a:rPr lang="en-US" dirty="0" smtClean="0"/>
              <a:t>	need for victory against dictators abroad &amp; discrimination in U.S.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A. Philip Randolph:</a:t>
            </a: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	</a:t>
            </a:r>
            <a:r>
              <a:rPr lang="en-US" dirty="0" smtClean="0"/>
              <a:t>organized protest march on Washington, D.C. &amp; convinced FDR to issue </a:t>
            </a:r>
            <a:r>
              <a:rPr lang="en-US" b="1" dirty="0" smtClean="0">
                <a:solidFill>
                  <a:schemeClr val="accent1"/>
                </a:solidFill>
              </a:rPr>
              <a:t>Executive Order 8802</a:t>
            </a:r>
            <a:r>
              <a:rPr lang="en-US" b="1" dirty="0" smtClean="0"/>
              <a:t> </a:t>
            </a:r>
            <a:r>
              <a:rPr lang="en-US" dirty="0" smtClean="0"/>
              <a:t>– assured fair hiring practices in jobs funded w/ </a:t>
            </a:r>
            <a:r>
              <a:rPr lang="en-US" dirty="0" err="1" smtClean="0"/>
              <a:t>gov’t</a:t>
            </a:r>
            <a:r>
              <a:rPr lang="en-US" dirty="0" smtClean="0"/>
              <a:t> money &amp; est. Fair Employment Practices Committee 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8850" name="Picture 2" descr="http://www.map-of-florida.net/politicians/philip-randolph/Philip-Randolph-19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447800"/>
            <a:ext cx="3134913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025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Japan Attacks Pearl Harbor</a:t>
            </a:r>
            <a:endParaRPr lang="en-US" sz="35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181600" cy="462560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Dec. 7, 1941, Japanese planes attacked Pearl Harbor in the Hawaiian Islands.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Dropped bombs on American ships at naval base.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in less than two hours, Japan destroyed most of the U.S. Pacific fleet.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more than 2,000 sailors &amp; 68 civilians killed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75" y="1676400"/>
            <a:ext cx="34226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757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Challenges to Civil Liberties</a:t>
            </a:r>
            <a:endParaRPr lang="en-US" sz="35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Roosevelt ordered 110,000 Japanese Americans into “relocation camps” – </a:t>
            </a:r>
            <a:r>
              <a:rPr lang="en-US" b="1" dirty="0" smtClean="0"/>
              <a:t>internment</a:t>
            </a:r>
          </a:p>
          <a:p>
            <a:endParaRPr lang="en-US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 smtClean="0"/>
              <a:t>Moved to Utah, California, Arizona, Wyoming, Arkansas, &amp; Idaho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3200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 smtClean="0"/>
              <a:t>Had to sell homes, businesses, &amp; belongings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Over 17,000 Japanese Americans served in Army units even while friends &amp; families were in camps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i="1" dirty="0" err="1" smtClean="0"/>
              <a:t>Korematsu</a:t>
            </a:r>
            <a:r>
              <a:rPr lang="en-US" b="1" i="1" dirty="0" smtClean="0"/>
              <a:t> v. U.S.</a:t>
            </a:r>
            <a:r>
              <a:rPr lang="en-US" dirty="0" smtClean="0"/>
              <a:t> decision upheld internment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3200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3200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6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876800" cy="4625609"/>
          </a:xfrm>
        </p:spPr>
        <p:txBody>
          <a:bodyPr/>
          <a:lstStyle/>
          <a:p>
            <a:r>
              <a:rPr lang="en-US" dirty="0" smtClean="0"/>
              <a:t>1941, Congress passed </a:t>
            </a:r>
            <a:r>
              <a:rPr lang="en-US" b="1" dirty="0" smtClean="0"/>
              <a:t>Lend-Lease Act </a:t>
            </a:r>
          </a:p>
          <a:p>
            <a:endParaRPr lang="en-US" b="1" dirty="0" smtClean="0"/>
          </a:p>
          <a:p>
            <a:r>
              <a:rPr lang="en-US" dirty="0" smtClean="0"/>
              <a:t>allowed Roosevelt to sell or lend war supplies to any country whose defense he considered vital to U.S. safety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Roosevelt Inches Toward Involvement</a:t>
            </a:r>
            <a:endParaRPr lang="en-US" sz="35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2509"/>
          <a:stretch>
            <a:fillRect/>
          </a:stretch>
        </p:blipFill>
        <p:spPr bwMode="auto">
          <a:xfrm>
            <a:off x="5181600" y="1524000"/>
            <a:ext cx="3886200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t="8870" b="8870"/>
          <a:stretch>
            <a:fillRect/>
          </a:stretch>
        </p:blipFill>
        <p:spPr bwMode="auto">
          <a:xfrm>
            <a:off x="4724400" y="4419600"/>
            <a:ext cx="1981200" cy="217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6358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Midway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Date: </a:t>
            </a:r>
            <a:r>
              <a:rPr lang="en-US" dirty="0" smtClean="0"/>
              <a:t>1942</a:t>
            </a:r>
            <a:endParaRPr lang="en-US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Description:</a:t>
            </a:r>
            <a:r>
              <a:rPr lang="en-US" dirty="0" smtClean="0"/>
              <a:t> Japan (under Admiral Yamamoto) attempted to destroy American aircraft carriers in Pacific; Navy code breakers intercepted message &amp; under U.S Admiral Chester Nimitz’s leadership U.S defeated Japan; * turning point of the war in the Pacific – stopped Japan’s advance</a:t>
            </a:r>
            <a:endParaRPr lang="en-US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WWII: Battle of Midway</a:t>
            </a:r>
          </a:p>
        </p:txBody>
      </p:sp>
    </p:spTree>
    <p:extLst>
      <p:ext uri="{BB962C8B-B14F-4D97-AF65-F5344CB8AC3E}">
        <p14:creationId xmlns:p14="http://schemas.microsoft.com/office/powerpoint/2010/main" val="385034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The Dust Bowl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066800"/>
            <a:ext cx="5562600" cy="51054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Dust Bowl </a:t>
            </a:r>
            <a:r>
              <a:rPr lang="en-US" sz="2600" dirty="0" smtClean="0"/>
              <a:t>– central &amp; southern Great Plains during 1930s when region suffered dust storms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600" b="1" dirty="0" smtClean="0">
              <a:solidFill>
                <a:srgbClr val="8D718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Causes</a:t>
            </a:r>
            <a:r>
              <a:rPr lang="en-US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990600" lvl="1" indent="-533400">
              <a:lnSpc>
                <a:spcPct val="80000"/>
              </a:lnSpc>
              <a:buSzPct val="75000"/>
              <a:buFontTx/>
              <a:buAutoNum type="arabicPeriod"/>
            </a:pPr>
            <a:r>
              <a:rPr lang="en-US" sz="2500" dirty="0" smtClean="0"/>
              <a:t>Severe drought</a:t>
            </a:r>
          </a:p>
          <a:p>
            <a:pPr marL="990600" lvl="1" indent="-533400">
              <a:lnSpc>
                <a:spcPct val="80000"/>
              </a:lnSpc>
              <a:buSzPct val="75000"/>
              <a:buNone/>
            </a:pPr>
            <a:endParaRPr lang="en-US" sz="2500" dirty="0"/>
          </a:p>
          <a:p>
            <a:pPr marL="990600" lvl="1" indent="-533400">
              <a:lnSpc>
                <a:spcPct val="80000"/>
              </a:lnSpc>
              <a:buSzPct val="75000"/>
              <a:buFont typeface="+mj-lt"/>
              <a:buAutoNum type="arabicPeriod" startAt="2"/>
            </a:pPr>
            <a:r>
              <a:rPr lang="en-US" sz="2500" dirty="0" smtClean="0"/>
              <a:t>Over farming - </a:t>
            </a:r>
            <a:r>
              <a:rPr lang="en-US" sz="2800" dirty="0" smtClean="0"/>
              <a:t>farmers plowed the plains &amp; eliminated protective layer of grass</a:t>
            </a:r>
          </a:p>
          <a:p>
            <a:pPr marL="990600" lvl="1" indent="-533400">
              <a:lnSpc>
                <a:spcPct val="80000"/>
              </a:lnSpc>
              <a:buSzPct val="75000"/>
              <a:buNone/>
            </a:pPr>
            <a:endParaRPr lang="en-US" sz="2500" dirty="0"/>
          </a:p>
          <a:p>
            <a:pPr marL="990600" lvl="1" indent="-533400">
              <a:lnSpc>
                <a:spcPct val="80000"/>
              </a:lnSpc>
              <a:buSzPct val="75000"/>
              <a:buFont typeface="+mj-lt"/>
              <a:buAutoNum type="arabicPeriod" startAt="3"/>
            </a:pPr>
            <a:r>
              <a:rPr lang="en-US" sz="2500" dirty="0"/>
              <a:t>High </a:t>
            </a:r>
            <a:r>
              <a:rPr lang="en-US" sz="2500" dirty="0" smtClean="0"/>
              <a:t>winds - </a:t>
            </a:r>
            <a:r>
              <a:rPr lang="en-US" sz="2800" dirty="0" smtClean="0"/>
              <a:t>layers of top soil blown away, leaving dunes of grit &amp; sand</a:t>
            </a:r>
          </a:p>
          <a:p>
            <a:pPr marL="990600" lvl="1" indent="-533400">
              <a:lnSpc>
                <a:spcPct val="80000"/>
              </a:lnSpc>
              <a:buClr>
                <a:srgbClr val="7030A0"/>
              </a:buClr>
              <a:buFontTx/>
              <a:buAutoNum type="arabicPeriod" startAt="3"/>
            </a:pPr>
            <a:endParaRPr lang="en-US" sz="2500" dirty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500" b="1" dirty="0">
              <a:solidFill>
                <a:srgbClr val="8D718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>
              <a:lnSpc>
                <a:spcPct val="80000"/>
              </a:lnSpc>
            </a:pPr>
            <a:endParaRPr lang="en-US" sz="2500" dirty="0"/>
          </a:p>
          <a:p>
            <a:pPr marL="609600" indent="-609600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81000"/>
            <a:ext cx="32131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927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41437"/>
            <a:ext cx="5181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Operation Overlord (D-Day)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Date: </a:t>
            </a:r>
            <a:r>
              <a:rPr lang="en-US" dirty="0" smtClean="0"/>
              <a:t>June 6, 1944</a:t>
            </a:r>
            <a:endParaRPr lang="en-US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Description:  </a:t>
            </a:r>
            <a:r>
              <a:rPr lang="en-US" dirty="0" smtClean="0"/>
              <a:t>the Allies led by Gen. Dwight D. Eisenhower landed on the beaches of Normandy, France; high American causality rates at Omaha beach; *Allies successful at gaining ground in France</a:t>
            </a:r>
            <a:endParaRPr lang="en-US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WWII: D-Day</a:t>
            </a:r>
          </a:p>
        </p:txBody>
      </p:sp>
      <p:pic>
        <p:nvPicPr>
          <p:cNvPr id="4" name="Picture 2" descr="http://www.29th.co.uk/photos/dday/dday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133600"/>
            <a:ext cx="3811769" cy="3057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97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World War II Allied Conferences</a:t>
            </a: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Potsdam (July ‘45)</a:t>
            </a:r>
          </a:p>
          <a:p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Leaders: </a:t>
            </a:r>
            <a:r>
              <a:rPr lang="en-US" dirty="0" smtClean="0"/>
              <a:t>Harry S. Truman (U.S.), Clement Atlee (Britain), Stalin (Soviet Union)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Decisions Reached: </a:t>
            </a:r>
            <a:r>
              <a:rPr lang="en-US" dirty="0" smtClean="0"/>
              <a:t>decided to divide Germany into four zones of occupation: Soviet, American, British, &amp; French; free elections for Poland; Soviets’ right to claim reparations for war damages from Germany</a:t>
            </a:r>
            <a:endParaRPr lang="en-US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Potsdam: Division of Germany</a:t>
            </a: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8066" name="Picture 2" descr="http://www.fashion-res.com/EX/10-08-20/19454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550508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649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Supporting War Effort</a:t>
            </a: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54864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Cost of WWII: </a:t>
            </a:r>
            <a:r>
              <a:rPr lang="en-US" dirty="0" smtClean="0"/>
              <a:t>$330 billion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Financed: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imposed a 5% tax on working Americas; Americans bought war bonds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Rationing: </a:t>
            </a:r>
            <a:r>
              <a:rPr lang="en-US" dirty="0" smtClean="0"/>
              <a:t>Americans were issued coupon books that limited the amount of certain goods they could buy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2946" name="Picture 2" descr="http://www.crazywebsite.com/Free-Galleries-01/USA_Patriotic/Pictures_WWII_Posters_LG/WWII_War_Bond_Poster_Marines_Iwo_Jima_American_Flag-1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47675"/>
            <a:ext cx="2533650" cy="3590925"/>
          </a:xfrm>
          <a:prstGeom prst="rect">
            <a:avLst/>
          </a:prstGeom>
          <a:noFill/>
        </p:spPr>
      </p:pic>
      <p:pic>
        <p:nvPicPr>
          <p:cNvPr id="82948" name="Picture 4" descr="http://www.usgennet.org/usa/topic/preservation/misc/coins/Ration_stam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211505"/>
            <a:ext cx="3321050" cy="2494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833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Women Work for Victory</a:t>
            </a: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4876800" cy="4625609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Women’s contribution to the war: 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	</a:t>
            </a:r>
            <a:r>
              <a:rPr lang="en-US" dirty="0" smtClean="0"/>
              <a:t>worked in heavy industry, need for workers ended common practice of women quitting their jobs once married</a:t>
            </a:r>
          </a:p>
          <a:p>
            <a:pPr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algn="r">
              <a:buNone/>
            </a:pPr>
            <a:r>
              <a:rPr lang="en-US" i="1" dirty="0" smtClean="0"/>
              <a:t>“Rosie the Riveter”</a:t>
            </a:r>
          </a:p>
          <a:p>
            <a:endParaRPr lang="en-US" i="1" dirty="0"/>
          </a:p>
        </p:txBody>
      </p:sp>
      <p:pic>
        <p:nvPicPr>
          <p:cNvPr id="77826" name="Picture 2" descr="http://foreriveryoungmarines.com/images/rosi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371600"/>
            <a:ext cx="3638550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70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The Manhattan Project</a:t>
            </a: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52578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Manhattan Project – code-name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Project leaders: General Leslie Groves &amp; physicist J. Robert Oppenheimer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Los Alamos, New Mexico</a:t>
            </a:r>
          </a:p>
          <a:p>
            <a:endParaRPr lang="en-US" sz="2400" dirty="0" smtClean="0"/>
          </a:p>
          <a:p>
            <a:r>
              <a:rPr lang="en-US" sz="2400" dirty="0" smtClean="0"/>
              <a:t>Truman made decision to drop 2 atomic bombs on Japan to save American lives  </a:t>
            </a:r>
            <a:endParaRPr lang="en-US" sz="2400" dirty="0"/>
          </a:p>
        </p:txBody>
      </p:sp>
      <p:pic>
        <p:nvPicPr>
          <p:cNvPr id="76802" name="Picture 2" descr="http://www.hiroshima-remembered.com/history/nagasaki/images/H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5769" y="1524000"/>
            <a:ext cx="3679631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79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1947: Truman Doctrine announced </a:t>
            </a:r>
            <a:endParaRPr lang="en-US" sz="35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4495800" cy="4830763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accent1"/>
                </a:solidFill>
              </a:rPr>
              <a:t>Truman Doctrine </a:t>
            </a:r>
            <a:r>
              <a:rPr lang="en-US" sz="3000" dirty="0" smtClean="0"/>
              <a:t>– Truman promised to aid nations struggling against communist movements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9938" name="Picture 2" descr="http://www.milestonedocuments.com/images/content/documents/3b17497u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95400"/>
            <a:ext cx="3544412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905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1948: Marshall Plan authorized  </a:t>
            </a:r>
            <a:endParaRPr lang="en-US" sz="35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4648200" cy="5257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Sec. of State George Marshall’s plan to help Europe recover from war</a:t>
            </a:r>
          </a:p>
          <a:p>
            <a:endParaRPr lang="en-US" sz="3000" dirty="0" smtClean="0"/>
          </a:p>
          <a:p>
            <a:r>
              <a:rPr lang="en-US" sz="3000" b="1" dirty="0" smtClean="0">
                <a:solidFill>
                  <a:schemeClr val="accent1"/>
                </a:solidFill>
              </a:rPr>
              <a:t>Marshall Plan </a:t>
            </a:r>
            <a:r>
              <a:rPr lang="en-US" sz="3000" dirty="0" smtClean="0"/>
              <a:t>– economic aid for nations in Western Europe - U.S. gave money (grants &amp;  loans), food, fuel </a:t>
            </a:r>
            <a:endParaRPr lang="en-US" sz="3000" dirty="0"/>
          </a:p>
        </p:txBody>
      </p:sp>
      <p:pic>
        <p:nvPicPr>
          <p:cNvPr id="54274" name="Picture 2" descr="http://www.johndclare.net/images/Marshallbi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919" y="2057400"/>
            <a:ext cx="3917881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75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1947: Kennan outlines Containment Policy </a:t>
            </a:r>
            <a:endParaRPr lang="en-US" sz="3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6482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Kennan – American diplomat &amp; authority on Soviet Union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Containment policy </a:t>
            </a:r>
            <a:r>
              <a:rPr lang="en-US" dirty="0" smtClean="0"/>
              <a:t>– keep communism contained within its existing borders; became America’s policy </a:t>
            </a:r>
            <a:endParaRPr lang="en-US" dirty="0"/>
          </a:p>
        </p:txBody>
      </p:sp>
      <p:pic>
        <p:nvPicPr>
          <p:cNvPr id="53250" name="Picture 2" descr="http://faculty.polytechnic.org/gfeldmeth/427px-George_F._Kennan_1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990600"/>
            <a:ext cx="3588474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65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>
            <a:noAutofit/>
          </a:bodyPr>
          <a:lstStyle/>
          <a:p>
            <a:r>
              <a:rPr lang="en-US" sz="3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1949: People’s Republic of China proclaimed </a:t>
            </a:r>
            <a:endParaRPr lang="en-US" sz="3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562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Mao Zedong </a:t>
            </a:r>
            <a:r>
              <a:rPr lang="en-US" sz="3000" dirty="0" smtClean="0"/>
              <a:t>led communist forces in China against Nationalist leader </a:t>
            </a:r>
            <a:r>
              <a:rPr lang="en-US" sz="3000" dirty="0" smtClean="0">
                <a:solidFill>
                  <a:schemeClr val="accent1"/>
                </a:solidFill>
              </a:rPr>
              <a:t>Chiang Kai-shek</a:t>
            </a:r>
          </a:p>
          <a:p>
            <a:endParaRPr lang="en-US" sz="3000" dirty="0" smtClean="0">
              <a:solidFill>
                <a:srgbClr val="FFC000"/>
              </a:solidFill>
            </a:endParaRPr>
          </a:p>
          <a:p>
            <a:r>
              <a:rPr lang="en-US" sz="3000" dirty="0" smtClean="0">
                <a:solidFill>
                  <a:schemeClr val="accent1"/>
                </a:solidFill>
              </a:rPr>
              <a:t>Mao </a:t>
            </a:r>
            <a:r>
              <a:rPr lang="en-US" sz="3000" dirty="0" smtClean="0"/>
              <a:t>defeated nationalist forces &amp; renamed China People’s Republic of China – communist nation</a:t>
            </a:r>
          </a:p>
          <a:p>
            <a:endParaRPr lang="en-US" sz="3000" dirty="0" smtClean="0"/>
          </a:p>
          <a:p>
            <a:r>
              <a:rPr lang="en-US" sz="3000" dirty="0" smtClean="0"/>
              <a:t>Truman Adm. blamed for not providing enough support</a:t>
            </a:r>
          </a:p>
        </p:txBody>
      </p:sp>
      <p:pic>
        <p:nvPicPr>
          <p:cNvPr id="58370" name="Picture 2" descr="http://media.giantbomb.com/uploads/1/10391/787399-mao_zedong_su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0775" y="1143000"/>
            <a:ext cx="2562225" cy="35909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00775" y="4369713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Mao Zedong</a:t>
            </a:r>
            <a:endParaRPr lang="en-US" sz="2200" dirty="0"/>
          </a:p>
        </p:txBody>
      </p:sp>
      <p:pic>
        <p:nvPicPr>
          <p:cNvPr id="58372" name="Picture 4" descr="http://ts3.mm.bing.net/images/thumbnail.aspx?q=304151339606&amp;id=b558bcdaa697a0d5df72657413a9da42&amp;url=http%3a%2f%2fwww.flagsof.net%2fwp-content%2fuploads%2f2009%2f07%2fPeoples_Republic_of_Chi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876800"/>
            <a:ext cx="1752600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15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Impact on Americans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066800"/>
            <a:ext cx="8686800" cy="5029200"/>
          </a:xfrm>
        </p:spPr>
        <p:txBody>
          <a:bodyPr>
            <a:noAutofit/>
          </a:bodyPr>
          <a:lstStyle/>
          <a:p>
            <a:pPr>
              <a:buSzPct val="75000"/>
            </a:pPr>
            <a:r>
              <a:rPr lang="en-US" sz="2800" dirty="0" smtClean="0"/>
              <a:t>Unemployment soared – 25-30% of work force</a:t>
            </a:r>
          </a:p>
          <a:p>
            <a:pPr>
              <a:lnSpc>
                <a:spcPct val="80000"/>
              </a:lnSpc>
              <a:buSzPct val="75000"/>
            </a:pPr>
            <a:r>
              <a:rPr lang="en-US" sz="2800" dirty="0" smtClean="0"/>
              <a:t>Bank failures – ¼ of nation’s banks </a:t>
            </a:r>
          </a:p>
          <a:p>
            <a:pPr>
              <a:lnSpc>
                <a:spcPct val="80000"/>
              </a:lnSpc>
              <a:buSzPct val="75000"/>
            </a:pPr>
            <a:r>
              <a:rPr lang="en-US" sz="2800" dirty="0" smtClean="0"/>
              <a:t>Business failures – 85,000</a:t>
            </a:r>
          </a:p>
          <a:p>
            <a:pPr>
              <a:buSzPct val="75000"/>
            </a:pPr>
            <a:r>
              <a:rPr lang="en-US" sz="2800" dirty="0" smtClean="0"/>
              <a:t>Homelessness, hunger widespread</a:t>
            </a:r>
          </a:p>
          <a:p>
            <a:pPr lvl="1">
              <a:buSzPct val="75000"/>
            </a:pPr>
            <a:r>
              <a:rPr lang="en-US" sz="2800" dirty="0" smtClean="0"/>
              <a:t>fed in breadlines, received assistance from charities</a:t>
            </a:r>
          </a:p>
          <a:p>
            <a:pPr lvl="1">
              <a:buSzPct val="75000"/>
            </a:pPr>
            <a:r>
              <a:rPr lang="en-US" sz="2800" dirty="0" smtClean="0"/>
              <a:t>evicted from homes &amp; formed </a:t>
            </a:r>
            <a:r>
              <a:rPr lang="en-US" sz="2800" b="1" dirty="0" err="1" smtClean="0">
                <a:solidFill>
                  <a:schemeClr val="accent1"/>
                </a:solidFill>
              </a:rPr>
              <a:t>Hoovervilles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– makeshift shantytowns of tents &amp; shacks built on public land or vacant lots </a:t>
            </a:r>
          </a:p>
          <a:p>
            <a:pPr>
              <a:buSzPct val="75000"/>
            </a:pPr>
            <a:r>
              <a:rPr lang="en-US" sz="2800" dirty="0" smtClean="0"/>
              <a:t>Farm foreclosures</a:t>
            </a:r>
          </a:p>
        </p:txBody>
      </p:sp>
    </p:spTree>
    <p:extLst>
      <p:ext uri="{BB962C8B-B14F-4D97-AF65-F5344CB8AC3E}">
        <p14:creationId xmlns:p14="http://schemas.microsoft.com/office/powerpoint/2010/main" val="225298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8392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1950: Korean War begins </a:t>
            </a:r>
            <a:endParaRPr lang="en-US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638800" cy="5410200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Korea – </a:t>
            </a:r>
            <a:r>
              <a:rPr lang="en-US" sz="3000" dirty="0" smtClean="0">
                <a:solidFill>
                  <a:schemeClr val="accent1"/>
                </a:solidFill>
              </a:rPr>
              <a:t>split at 38</a:t>
            </a:r>
            <a:r>
              <a:rPr lang="en-US" sz="3000" baseline="30000" dirty="0" smtClean="0">
                <a:solidFill>
                  <a:schemeClr val="accent1"/>
                </a:solidFill>
              </a:rPr>
              <a:t>th</a:t>
            </a:r>
            <a:r>
              <a:rPr lang="en-US" sz="3000" dirty="0" smtClean="0">
                <a:solidFill>
                  <a:schemeClr val="accent1"/>
                </a:solidFill>
              </a:rPr>
              <a:t> parallel</a:t>
            </a:r>
            <a:r>
              <a:rPr lang="en-US" sz="3000" dirty="0" smtClean="0"/>
              <a:t>; North was communist, South noncommunist</a:t>
            </a:r>
          </a:p>
          <a:p>
            <a:endParaRPr lang="en-US" sz="3000" dirty="0" smtClean="0">
              <a:solidFill>
                <a:schemeClr val="accent1"/>
              </a:solidFill>
            </a:endParaRPr>
          </a:p>
          <a:p>
            <a:r>
              <a:rPr lang="en-US" sz="3000" dirty="0" smtClean="0">
                <a:solidFill>
                  <a:schemeClr val="accent1"/>
                </a:solidFill>
              </a:rPr>
              <a:t>N. Korea attacked S. Korea </a:t>
            </a:r>
            <a:r>
              <a:rPr lang="en-US" sz="3000" dirty="0" smtClean="0"/>
              <a:t>&amp; took S. Korea’s capital, Seoul </a:t>
            </a:r>
          </a:p>
          <a:p>
            <a:endParaRPr lang="en-US" sz="3000" dirty="0" smtClean="0"/>
          </a:p>
          <a:p>
            <a:r>
              <a:rPr lang="en-US" sz="3000" dirty="0" smtClean="0"/>
              <a:t>UN Security Council voted to aid S. Korea; Truman ordered U.S. troops to S. Korea</a:t>
            </a:r>
          </a:p>
          <a:p>
            <a:pPr>
              <a:buNone/>
            </a:pPr>
            <a:endParaRPr lang="en-US" sz="3000" dirty="0" smtClean="0"/>
          </a:p>
        </p:txBody>
      </p:sp>
      <p:pic>
        <p:nvPicPr>
          <p:cNvPr id="59394" name="Picture 2" descr="http://www.documentary-video.com/resources/documents/200.jpg"/>
          <p:cNvPicPr>
            <a:picLocks noChangeAspect="1" noChangeArrowheads="1"/>
          </p:cNvPicPr>
          <p:nvPr/>
        </p:nvPicPr>
        <p:blipFill>
          <a:blip r:embed="rId2" cstate="print"/>
          <a:srcRect l="22976" t="10610" r="8753"/>
          <a:stretch>
            <a:fillRect/>
          </a:stretch>
        </p:blipFill>
        <p:spPr bwMode="auto">
          <a:xfrm>
            <a:off x="6019800" y="1828800"/>
            <a:ext cx="2971800" cy="3209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098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8839200" cy="8382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1953: Korean War ends </a:t>
            </a:r>
            <a:endParaRPr lang="en-US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5105400" cy="45720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stalemate until 1953</a:t>
            </a:r>
          </a:p>
          <a:p>
            <a:endParaRPr lang="en-US" sz="3000" dirty="0" smtClean="0"/>
          </a:p>
          <a:p>
            <a:r>
              <a:rPr lang="en-US" sz="3000" dirty="0" smtClean="0">
                <a:solidFill>
                  <a:schemeClr val="accent1"/>
                </a:solidFill>
              </a:rPr>
              <a:t>Eisenhower elected </a:t>
            </a:r>
            <a:r>
              <a:rPr lang="en-US" sz="3000" dirty="0" smtClean="0"/>
              <a:t>U.S. President – promised to end war</a:t>
            </a:r>
          </a:p>
          <a:p>
            <a:endParaRPr lang="en-US" sz="3000" dirty="0" smtClean="0"/>
          </a:p>
          <a:p>
            <a:r>
              <a:rPr lang="en-US" sz="3000" dirty="0" smtClean="0">
                <a:solidFill>
                  <a:schemeClr val="accent1"/>
                </a:solidFill>
              </a:rPr>
              <a:t>cease-fire</a:t>
            </a:r>
            <a:r>
              <a:rPr lang="en-US" sz="3000" dirty="0" smtClean="0">
                <a:solidFill>
                  <a:srgbClr val="FFC000"/>
                </a:solidFill>
              </a:rPr>
              <a:t> </a:t>
            </a:r>
            <a:r>
              <a:rPr lang="en-US" sz="3000" dirty="0" smtClean="0"/>
              <a:t>signed, division at 38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parallel restored – still in effect today</a:t>
            </a:r>
          </a:p>
        </p:txBody>
      </p:sp>
      <p:pic>
        <p:nvPicPr>
          <p:cNvPr id="60420" name="Picture 4" descr="http://www.americaslibrary.gov/assets/aa/eisenhower/aa_eisenhower_subj_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0670" y="1371600"/>
            <a:ext cx="334613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042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839200" cy="838200"/>
          </a:xfrm>
        </p:spPr>
        <p:txBody>
          <a:bodyPr>
            <a:noAutofit/>
          </a:bodyPr>
          <a:lstStyle/>
          <a:p>
            <a:pPr algn="ctr"/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1950: Another Red Scare - McCarthyism  </a:t>
            </a:r>
            <a:endParaRPr lang="en-US" sz="35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334000" cy="54102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Senator </a:t>
            </a:r>
            <a:r>
              <a:rPr lang="en-US" sz="2500" b="1" dirty="0" smtClean="0">
                <a:solidFill>
                  <a:schemeClr val="accent1"/>
                </a:solidFill>
              </a:rPr>
              <a:t>Joseph McCarthy </a:t>
            </a:r>
            <a:r>
              <a:rPr lang="en-US" sz="2500" dirty="0" smtClean="0"/>
              <a:t>claimed State Department was full of communists</a:t>
            </a:r>
          </a:p>
          <a:p>
            <a:pPr>
              <a:buNone/>
            </a:pPr>
            <a:endParaRPr lang="en-US" sz="2500" dirty="0" smtClean="0"/>
          </a:p>
          <a:p>
            <a:r>
              <a:rPr lang="en-US" sz="2500" b="1" dirty="0" smtClean="0">
                <a:solidFill>
                  <a:schemeClr val="accent1"/>
                </a:solidFill>
              </a:rPr>
              <a:t>McCarthyism</a:t>
            </a:r>
            <a:r>
              <a:rPr lang="en-US" sz="2500" dirty="0" smtClean="0"/>
              <a:t> – extreme, reckless charges of disloyalty; discredited real concerns about communists in the U.S. </a:t>
            </a:r>
          </a:p>
          <a:p>
            <a:pPr>
              <a:buNone/>
            </a:pPr>
            <a:endParaRPr lang="en-US" sz="2500" dirty="0" smtClean="0"/>
          </a:p>
          <a:p>
            <a:r>
              <a:rPr lang="en-US" sz="2500" dirty="0" smtClean="0"/>
              <a:t>Red Scare declined by 1954</a:t>
            </a:r>
          </a:p>
        </p:txBody>
      </p:sp>
      <p:pic>
        <p:nvPicPr>
          <p:cNvPr id="62466" name="Picture 2" descr="http://politickles.com/blog/wp-content/uploads/2010/03/McCart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057400"/>
            <a:ext cx="3211068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516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1961: Bay of Pigs invasion </a:t>
            </a:r>
            <a:endParaRPr lang="en-US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9530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 smtClean="0"/>
              <a:t>1959 </a:t>
            </a:r>
            <a:r>
              <a:rPr lang="en-US" sz="3000" dirty="0" smtClean="0">
                <a:solidFill>
                  <a:schemeClr val="accent1"/>
                </a:solidFill>
              </a:rPr>
              <a:t>Fidel Castro </a:t>
            </a:r>
            <a:r>
              <a:rPr lang="en-US" sz="3000" dirty="0" smtClean="0"/>
              <a:t>set up a </a:t>
            </a:r>
            <a:r>
              <a:rPr lang="en-US" sz="3000" dirty="0" smtClean="0">
                <a:solidFill>
                  <a:schemeClr val="accent1"/>
                </a:solidFill>
              </a:rPr>
              <a:t>communist gov’t in Cuba</a:t>
            </a:r>
          </a:p>
          <a:p>
            <a:endParaRPr lang="en-US" sz="3000" dirty="0" smtClean="0"/>
          </a:p>
          <a:p>
            <a:r>
              <a:rPr lang="en-US" sz="3000" dirty="0" smtClean="0"/>
              <a:t>Eisenhower  had approved CIA plan to invade Cuba &amp; overthrow Castro; recruited Cuban exiles &amp; trained in Guatemala</a:t>
            </a:r>
          </a:p>
          <a:p>
            <a:endParaRPr lang="en-US" sz="3000" dirty="0" smtClean="0"/>
          </a:p>
          <a:p>
            <a:r>
              <a:rPr lang="en-US" sz="3000" dirty="0" smtClean="0">
                <a:solidFill>
                  <a:schemeClr val="accent1"/>
                </a:solidFill>
              </a:rPr>
              <a:t>Kennedy</a:t>
            </a:r>
            <a:r>
              <a:rPr lang="en-US" sz="3000" dirty="0" smtClean="0"/>
              <a:t> executed plan – CIA-led force of Cuban exiles attacked Cuba</a:t>
            </a:r>
          </a:p>
          <a:p>
            <a:endParaRPr lang="en-US" sz="3000" dirty="0" smtClean="0"/>
          </a:p>
          <a:p>
            <a:r>
              <a:rPr lang="en-US" sz="3000" dirty="0" smtClean="0"/>
              <a:t>plan failed &amp; many turned Cuban Americans against Kennedy</a:t>
            </a:r>
          </a:p>
        </p:txBody>
      </p:sp>
      <p:pic>
        <p:nvPicPr>
          <p:cNvPr id="61448" name="Picture 8" descr="http://library.thinkquest.org/11046/days/cuba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9675" y="3752850"/>
            <a:ext cx="3895725" cy="264795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5715000" y="5276850"/>
            <a:ext cx="914400" cy="4572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50" name="Picture 10" descr="http://elproyectomatriz.files.wordpress.com/2008/02/kenne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143000"/>
            <a:ext cx="2362200" cy="2419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706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8382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1962: Cuban Missile Crisis </a:t>
            </a:r>
            <a:endParaRPr lang="en-US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9530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sz="2750" dirty="0" smtClean="0"/>
              <a:t>U.S. discovered </a:t>
            </a:r>
            <a:r>
              <a:rPr lang="en-US" sz="2750" dirty="0" smtClean="0">
                <a:solidFill>
                  <a:schemeClr val="accent1"/>
                </a:solidFill>
              </a:rPr>
              <a:t>Soviets building nuclear missile sites in Cuba</a:t>
            </a:r>
            <a:r>
              <a:rPr lang="en-US" sz="2750" dirty="0" smtClean="0"/>
              <a:t> to protect Castro from an American invasion</a:t>
            </a:r>
          </a:p>
          <a:p>
            <a:endParaRPr lang="en-US" sz="2750" dirty="0" smtClean="0"/>
          </a:p>
          <a:p>
            <a:r>
              <a:rPr lang="en-US" sz="2750" dirty="0" smtClean="0"/>
              <a:t>major East Coast cities would be in range</a:t>
            </a:r>
          </a:p>
          <a:p>
            <a:endParaRPr lang="en-US" sz="2750" dirty="0" smtClean="0">
              <a:solidFill>
                <a:srgbClr val="FFC000"/>
              </a:solidFill>
            </a:endParaRPr>
          </a:p>
          <a:p>
            <a:r>
              <a:rPr lang="en-US" sz="2750" dirty="0" smtClean="0">
                <a:solidFill>
                  <a:schemeClr val="accent1"/>
                </a:solidFill>
              </a:rPr>
              <a:t>Kennedy </a:t>
            </a:r>
            <a:r>
              <a:rPr lang="en-US" sz="2750" dirty="0" smtClean="0"/>
              <a:t>demanded removal of missiles &amp; set up </a:t>
            </a:r>
            <a:r>
              <a:rPr lang="en-US" sz="2750" dirty="0" smtClean="0">
                <a:solidFill>
                  <a:schemeClr val="accent1"/>
                </a:solidFill>
              </a:rPr>
              <a:t>blockade of Cuba </a:t>
            </a:r>
            <a:r>
              <a:rPr lang="en-US" sz="2750" dirty="0" smtClean="0"/>
              <a:t>to prevent Soviets from completing bases  </a:t>
            </a:r>
          </a:p>
          <a:p>
            <a:endParaRPr lang="en-US" sz="2750" dirty="0" smtClean="0"/>
          </a:p>
          <a:p>
            <a:r>
              <a:rPr lang="en-US" sz="2750" dirty="0" smtClean="0"/>
              <a:t>Khrushchev removed missiles</a:t>
            </a:r>
          </a:p>
        </p:txBody>
      </p:sp>
      <p:pic>
        <p:nvPicPr>
          <p:cNvPr id="64516" name="Picture 4" descr="http://atomicarchive.com/History/cuba/Images/missilerange.jpg"/>
          <p:cNvPicPr>
            <a:picLocks noChangeAspect="1" noChangeArrowheads="1"/>
          </p:cNvPicPr>
          <p:nvPr/>
        </p:nvPicPr>
        <p:blipFill>
          <a:blip r:embed="rId2" cstate="print"/>
          <a:srcRect l="5818" t="1713" r="9818" b="2355"/>
          <a:stretch>
            <a:fillRect/>
          </a:stretch>
        </p:blipFill>
        <p:spPr bwMode="auto">
          <a:xfrm>
            <a:off x="5105400" y="2971800"/>
            <a:ext cx="3630386" cy="3505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105400" y="6046113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Range of Cuban missiles</a:t>
            </a:r>
            <a:endParaRPr lang="en-US" sz="2200" dirty="0"/>
          </a:p>
        </p:txBody>
      </p:sp>
      <p:pic>
        <p:nvPicPr>
          <p:cNvPr id="64518" name="Picture 6" descr="http://mitchellarchives.com/wp-content/uploads/2008/10/cuban-missle-crisis-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8707" y="1007842"/>
            <a:ext cx="1704293" cy="2344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92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1066800"/>
          </a:xfrm>
        </p:spPr>
        <p:txBody>
          <a:bodyPr>
            <a:noAutofit/>
          </a:bodyPr>
          <a:lstStyle/>
          <a:p>
            <a:pPr algn="ctr"/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1968: Vietnam War – Tet Offensive </a:t>
            </a:r>
            <a:endParaRPr lang="en-US" sz="35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2578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sz="2750" b="1" dirty="0" err="1" smtClean="0">
                <a:solidFill>
                  <a:schemeClr val="accent1"/>
                </a:solidFill>
              </a:rPr>
              <a:t>Tet</a:t>
            </a:r>
            <a:r>
              <a:rPr lang="en-US" sz="2750" b="1" dirty="0" smtClean="0">
                <a:solidFill>
                  <a:schemeClr val="accent1"/>
                </a:solidFill>
              </a:rPr>
              <a:t> Offensive – Vietcong’s coordinated attack on S. Vietnam</a:t>
            </a:r>
            <a:r>
              <a:rPr lang="en-US" sz="2750" dirty="0" smtClean="0"/>
              <a:t>; 36 provincial capitals, 5 major cities, &amp; U.S. embassy in Saigon</a:t>
            </a:r>
          </a:p>
          <a:p>
            <a:endParaRPr lang="en-US" sz="2750" dirty="0" smtClean="0"/>
          </a:p>
          <a:p>
            <a:r>
              <a:rPr lang="en-US" sz="2750" dirty="0" smtClean="0"/>
              <a:t>American &amp; S. Vietnamese forces stopped offensive, but demonstrated</a:t>
            </a:r>
            <a:r>
              <a:rPr lang="en-US" sz="2750" b="1" dirty="0" smtClean="0">
                <a:solidFill>
                  <a:schemeClr val="accent1"/>
                </a:solidFill>
              </a:rPr>
              <a:t> communists had not lost will or ability to fight</a:t>
            </a:r>
          </a:p>
          <a:p>
            <a:endParaRPr lang="en-US" sz="2750" dirty="0" smtClean="0">
              <a:solidFill>
                <a:srgbClr val="FFC000"/>
              </a:solidFill>
            </a:endParaRPr>
          </a:p>
          <a:p>
            <a:r>
              <a:rPr lang="en-US" sz="2750" b="1" dirty="0" smtClean="0">
                <a:solidFill>
                  <a:schemeClr val="accent1"/>
                </a:solidFill>
              </a:rPr>
              <a:t>President Johnson </a:t>
            </a:r>
            <a:r>
              <a:rPr lang="en-US" sz="2750" dirty="0" smtClean="0"/>
              <a:t>announced plan to pursue </a:t>
            </a:r>
            <a:r>
              <a:rPr lang="en-US" sz="2750" b="1" dirty="0" smtClean="0">
                <a:solidFill>
                  <a:schemeClr val="accent1"/>
                </a:solidFill>
              </a:rPr>
              <a:t>peace, not victory</a:t>
            </a:r>
            <a:r>
              <a:rPr lang="en-US" sz="2750" dirty="0" smtClean="0"/>
              <a:t>; would </a:t>
            </a:r>
            <a:r>
              <a:rPr lang="en-US" sz="2750" b="1" dirty="0" smtClean="0">
                <a:solidFill>
                  <a:schemeClr val="accent1"/>
                </a:solidFill>
              </a:rPr>
              <a:t>not run for a second term  </a:t>
            </a:r>
          </a:p>
        </p:txBody>
      </p:sp>
      <p:pic>
        <p:nvPicPr>
          <p:cNvPr id="67586" name="Picture 2" descr="http://upload.wikimedia.org/wikipedia/commons/5/51/Tet-Offensive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447800"/>
            <a:ext cx="314325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315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191000" cy="4144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increase in births between 1945 – 1964</a:t>
            </a:r>
          </a:p>
          <a:p>
            <a:endParaRPr lang="en-US" dirty="0" smtClean="0"/>
          </a:p>
          <a:p>
            <a:r>
              <a:rPr lang="en-US" dirty="0" smtClean="0"/>
              <a:t>families had put off having families during depression &amp; war, but started having children when soldiers returned after WWII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Baby Boom</a:t>
            </a:r>
            <a:endParaRPr lang="en-US" sz="45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8850" name="Picture 2" descr="http://s-ak.buzzfed.com/static/imagebuzz/terminal01/2009/3/19/14/baby-boom-20-25854-1237486003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6876" y="1447800"/>
            <a:ext cx="4499236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525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43434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William Levitt </a:t>
            </a:r>
            <a:r>
              <a:rPr lang="en-US" dirty="0" smtClean="0"/>
              <a:t>– mass produced suburban homes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Levittown</a:t>
            </a:r>
            <a:r>
              <a:rPr lang="en-US" dirty="0" smtClean="0"/>
              <a:t> – New York suburb that offered affordable homes ($8,000 each); demand increased &amp; other Levittown's built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Levittown</a:t>
            </a:r>
            <a:endParaRPr lang="en-US" sz="45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7826" name="Picture 2" descr="http://www.actionspeaksradio.org/2009/09/11/levitt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9155" y="609600"/>
            <a:ext cx="3976245" cy="2905125"/>
          </a:xfrm>
          <a:prstGeom prst="rect">
            <a:avLst/>
          </a:prstGeom>
          <a:noFill/>
        </p:spPr>
      </p:pic>
      <p:pic>
        <p:nvPicPr>
          <p:cNvPr id="77828" name="Picture 4" descr="http://learnsustainable.com/wp-content/uploads/2009/06/a-levittown-stre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10000"/>
            <a:ext cx="3920830" cy="261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173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Interstate Highway Act</a:t>
            </a:r>
            <a:endParaRPr lang="en-US" sz="45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3730" name="Picture 2" descr="http://www.dot.state.il.us/il50/images/photos/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044596"/>
            <a:ext cx="5638800" cy="43562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1071027"/>
            <a:ext cx="8610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accent1"/>
                </a:solidFill>
              </a:rPr>
              <a:t>Eisenhower’s Interstate Highway Act </a:t>
            </a:r>
            <a:r>
              <a:rPr lang="en-US" sz="2500" dirty="0" smtClean="0"/>
              <a:t>– authorized  spending $32 billion to build 41,000 mi. of highway</a:t>
            </a:r>
            <a:endParaRPr lang="en-US" sz="2500" i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5" name="Picture 2" descr="http://www.americaslibrary.gov/assets/aa/eisenhower/aa_eisenhower_subj_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2286000"/>
            <a:ext cx="2798581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717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81328"/>
            <a:ext cx="44958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Kennedy (D) v. Nixon (R)</a:t>
            </a:r>
          </a:p>
          <a:p>
            <a:endParaRPr lang="en-US" dirty="0" smtClean="0"/>
          </a:p>
          <a:p>
            <a:r>
              <a:rPr lang="en-US" dirty="0" smtClean="0"/>
              <a:t>his </a:t>
            </a:r>
            <a:r>
              <a:rPr lang="en-US" dirty="0"/>
              <a:t>Catholicism worked against him</a:t>
            </a:r>
          </a:p>
          <a:p>
            <a:endParaRPr lang="en-US" dirty="0" smtClean="0"/>
          </a:p>
          <a:p>
            <a:r>
              <a:rPr lang="en-US" dirty="0" smtClean="0"/>
              <a:t>first </a:t>
            </a:r>
            <a:r>
              <a:rPr lang="en-US" dirty="0"/>
              <a:t>televised Presidential debates – benefited Kennedy &amp; probably swayed election in his favor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Election of 1960</a:t>
            </a:r>
          </a:p>
        </p:txBody>
      </p:sp>
      <p:sp>
        <p:nvSpPr>
          <p:cNvPr id="4" name="Oval 3"/>
          <p:cNvSpPr/>
          <p:nvPr/>
        </p:nvSpPr>
        <p:spPr>
          <a:xfrm>
            <a:off x="533400" y="1371600"/>
            <a:ext cx="22860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98" name="Picture 2" descr="http://i2.cdn.turner.com/cnn/2010/images/04/15/nixon.kennedy.file.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0"/>
            <a:ext cx="3965230" cy="2590800"/>
          </a:xfrm>
          <a:prstGeom prst="rect">
            <a:avLst/>
          </a:prstGeom>
          <a:noFill/>
        </p:spPr>
      </p:pic>
      <p:pic>
        <p:nvPicPr>
          <p:cNvPr id="29700" name="Picture 4" descr="http://rmparchive.com/images/hosting/600Border/NA447-600Bor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92880"/>
            <a:ext cx="3200400" cy="256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260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The Dust Bowl</a:t>
            </a:r>
            <a:endParaRPr lang="en-US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143000"/>
            <a:ext cx="4724400" cy="51816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Areas Affected: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</a:p>
          <a:p>
            <a:pPr marL="990600" lvl="1" indent="-533400">
              <a:lnSpc>
                <a:spcPct val="80000"/>
              </a:lnSpc>
              <a:buSzPct val="75000"/>
            </a:pPr>
            <a:r>
              <a:rPr lang="en-US" sz="2500" dirty="0" smtClean="0"/>
              <a:t>Great Plains </a:t>
            </a:r>
          </a:p>
          <a:p>
            <a:pPr marL="609600" indent="-609600">
              <a:lnSpc>
                <a:spcPct val="80000"/>
              </a:lnSpc>
              <a:buSzPct val="75000"/>
              <a:buFontTx/>
              <a:buNone/>
            </a:pPr>
            <a:endParaRPr lang="en-US" sz="25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SzPct val="75000"/>
              <a:buFontTx/>
              <a:buNone/>
            </a:pPr>
            <a:r>
              <a:rPr lang="en-US" sz="2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Results:</a:t>
            </a:r>
          </a:p>
          <a:p>
            <a:pPr marL="990600" lvl="1" indent="-533400">
              <a:lnSpc>
                <a:spcPct val="80000"/>
              </a:lnSpc>
              <a:buSzPct val="75000"/>
            </a:pPr>
            <a:r>
              <a:rPr lang="en-US" sz="2500" dirty="0" smtClean="0"/>
              <a:t>Dust storms caused people to leave</a:t>
            </a:r>
          </a:p>
          <a:p>
            <a:pPr marL="990600" lvl="1" indent="-533400">
              <a:lnSpc>
                <a:spcPct val="80000"/>
              </a:lnSpc>
              <a:buSzPct val="75000"/>
              <a:buNone/>
            </a:pPr>
            <a:endParaRPr lang="en-US" sz="2500" dirty="0" smtClean="0"/>
          </a:p>
          <a:p>
            <a:pPr marL="990600" lvl="1" indent="-533400">
              <a:lnSpc>
                <a:spcPct val="80000"/>
              </a:lnSpc>
              <a:buSzPct val="75000"/>
            </a:pPr>
            <a:r>
              <a:rPr lang="en-US" sz="2500" dirty="0" smtClean="0"/>
              <a:t>Dust Bowl refugees known as “</a:t>
            </a:r>
            <a:r>
              <a:rPr lang="en-US" sz="2500" dirty="0" err="1" smtClean="0"/>
              <a:t>Okies</a:t>
            </a:r>
            <a:r>
              <a:rPr lang="en-US" sz="2500" dirty="0" smtClean="0"/>
              <a:t>”</a:t>
            </a:r>
          </a:p>
          <a:p>
            <a:pPr marL="990600" lvl="1" indent="-533400">
              <a:lnSpc>
                <a:spcPct val="80000"/>
              </a:lnSpc>
              <a:buSzPct val="75000"/>
              <a:buNone/>
            </a:pPr>
            <a:endParaRPr lang="en-US" sz="2500" dirty="0" smtClean="0"/>
          </a:p>
          <a:p>
            <a:pPr marL="990600" lvl="1" indent="-533400">
              <a:lnSpc>
                <a:spcPct val="80000"/>
              </a:lnSpc>
              <a:buSzPct val="75000"/>
            </a:pPr>
            <a:r>
              <a:rPr lang="en-US" sz="2500" dirty="0" smtClean="0"/>
              <a:t>Results of the migration: rural states lost population, large cities gained more people</a:t>
            </a:r>
          </a:p>
          <a:p>
            <a:endParaRPr lang="en-US" dirty="0"/>
          </a:p>
        </p:txBody>
      </p:sp>
      <p:pic>
        <p:nvPicPr>
          <p:cNvPr id="53250" name="Picture 2" descr="http://www.spartacus.schoolnet.co.uk/USAdust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0048" y="2286000"/>
            <a:ext cx="4225352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6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81000"/>
            <a:ext cx="8839200" cy="990600"/>
          </a:xfrm>
        </p:spPr>
        <p:txBody>
          <a:bodyPr>
            <a:noAutofit/>
          </a:bodyPr>
          <a:lstStyle/>
          <a:p>
            <a:pPr algn="ctr"/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1957: Sputnik launched by Soviets &amp; U.S. reaction </a:t>
            </a:r>
            <a:endParaRPr lang="en-US" sz="35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800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 smtClean="0">
                <a:solidFill>
                  <a:schemeClr val="accent1"/>
                </a:solidFill>
              </a:rPr>
              <a:t>Sputnik I - Soviet space satellite </a:t>
            </a:r>
          </a:p>
          <a:p>
            <a:endParaRPr lang="en-US" sz="3000" dirty="0" smtClean="0"/>
          </a:p>
          <a:p>
            <a:r>
              <a:rPr lang="en-US" sz="3000" dirty="0" smtClean="0"/>
              <a:t>U.S. reaction </a:t>
            </a:r>
          </a:p>
          <a:p>
            <a:pPr lvl="1"/>
            <a:r>
              <a:rPr lang="en-US" sz="2400" dirty="0" smtClean="0"/>
              <a:t>Congress approved the </a:t>
            </a:r>
            <a:r>
              <a:rPr lang="en-US" sz="2400" b="1" dirty="0" smtClean="0">
                <a:solidFill>
                  <a:schemeClr val="accent1"/>
                </a:solidFill>
              </a:rPr>
              <a:t>National Defense Education Act </a:t>
            </a:r>
            <a:r>
              <a:rPr lang="en-US" sz="2400" dirty="0" smtClean="0"/>
              <a:t>- $1 billion program to produce more scientists and teachers of science</a:t>
            </a:r>
          </a:p>
          <a:p>
            <a:pPr lvl="1"/>
            <a:r>
              <a:rPr lang="en-US" sz="2400" dirty="0" smtClean="0"/>
              <a:t>Congress created </a:t>
            </a:r>
            <a:r>
              <a:rPr lang="en-US" sz="2400" b="1" dirty="0" smtClean="0">
                <a:solidFill>
                  <a:schemeClr val="accent1"/>
                </a:solidFill>
              </a:rPr>
              <a:t>National Aeronautics and Space Administration (NASA) </a:t>
            </a:r>
            <a:r>
              <a:rPr lang="en-US" sz="2400" dirty="0" smtClean="0"/>
              <a:t>to plan space-related projects</a:t>
            </a:r>
          </a:p>
        </p:txBody>
      </p:sp>
      <p:pic>
        <p:nvPicPr>
          <p:cNvPr id="1026" name="Picture 2" descr="http://www.celestiamotherlode.net/catalog/images/screenshots/various/satellites_Sputnik_1_1__Kukanot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9093" y="3048000"/>
            <a:ext cx="3896307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842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</p:spPr>
        <p:txBody>
          <a:bodyPr>
            <a:noAutofit/>
          </a:bodyPr>
          <a:lstStyle/>
          <a:p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Truman’s desegregation of the military</a:t>
            </a:r>
            <a:endParaRPr lang="en-US" sz="35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524000"/>
            <a:ext cx="4648200" cy="5257800"/>
          </a:xfrm>
        </p:spPr>
        <p:txBody>
          <a:bodyPr>
            <a:normAutofit/>
          </a:bodyPr>
          <a:lstStyle/>
          <a:p>
            <a:r>
              <a:rPr lang="en-US" sz="2300" b="1" dirty="0" smtClean="0">
                <a:solidFill>
                  <a:schemeClr val="accent1"/>
                </a:solidFill>
              </a:rPr>
              <a:t>Date: </a:t>
            </a:r>
            <a:r>
              <a:rPr lang="en-US" sz="2300" dirty="0" smtClean="0"/>
              <a:t>1948</a:t>
            </a:r>
          </a:p>
          <a:p>
            <a:r>
              <a:rPr lang="en-US" sz="2300" b="1" dirty="0" smtClean="0">
                <a:solidFill>
                  <a:schemeClr val="accent1"/>
                </a:solidFill>
              </a:rPr>
              <a:t>Description: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Background: </a:t>
            </a:r>
            <a:r>
              <a:rPr lang="en-US" dirty="0" smtClean="0"/>
              <a:t>Truman appt.  Committee on Civil Rights to investigate race relations; Truman attempted to implement suggestions, but Congress did not support</a:t>
            </a:r>
          </a:p>
          <a:p>
            <a:pPr lvl="1"/>
            <a:r>
              <a:rPr lang="en-US" dirty="0" smtClean="0"/>
              <a:t>Truman used executive power to order the desegregation of military </a:t>
            </a:r>
          </a:p>
          <a:p>
            <a:endParaRPr lang="en-US" sz="2300" dirty="0"/>
          </a:p>
        </p:txBody>
      </p:sp>
      <p:pic>
        <p:nvPicPr>
          <p:cNvPr id="37890" name="Picture 2" descr="http://www.dhs.gov/journal/leadership/uploaded_images/soldiers_wwII-758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1666" y="2438400"/>
            <a:ext cx="4103734" cy="3057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63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Jackie Robinson breaks the color line</a:t>
            </a:r>
            <a:endParaRPr lang="en-US" sz="35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4724400" cy="44958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accent1"/>
                </a:solidFill>
              </a:rPr>
              <a:t>Date: </a:t>
            </a:r>
            <a:r>
              <a:rPr lang="en-US" sz="3000" dirty="0" smtClean="0"/>
              <a:t>1947</a:t>
            </a:r>
          </a:p>
          <a:p>
            <a:pPr>
              <a:buNone/>
            </a:pPr>
            <a:endParaRPr lang="en-US" sz="3000" dirty="0" smtClean="0"/>
          </a:p>
          <a:p>
            <a:r>
              <a:rPr lang="en-US" sz="3000" b="1" dirty="0" smtClean="0">
                <a:solidFill>
                  <a:schemeClr val="accent1"/>
                </a:solidFill>
              </a:rPr>
              <a:t>Description: </a:t>
            </a:r>
            <a:r>
              <a:rPr lang="en-US" sz="3000" dirty="0" smtClean="0"/>
              <a:t>Jackie Robinson joined the Brooklyn Dodgers becoming the first African American to play baseball in the major leagues  </a:t>
            </a:r>
            <a:endParaRPr lang="en-US" sz="3000" dirty="0"/>
          </a:p>
        </p:txBody>
      </p:sp>
      <p:pic>
        <p:nvPicPr>
          <p:cNvPr id="36866" name="Picture 2" descr="http://www.whshistoryproject.org/1950s/images/images_baseball/thumbs/jackierobinson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582" y="1828800"/>
            <a:ext cx="3790798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641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Brown v. Board of Education of Topeka, KS</a:t>
            </a:r>
            <a:endParaRPr lang="en-US" sz="3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5448" y="1295400"/>
            <a:ext cx="5330952" cy="44958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Date: </a:t>
            </a:r>
            <a:r>
              <a:rPr lang="en-US" sz="2800" dirty="0" smtClean="0"/>
              <a:t>1954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b="1" dirty="0" smtClean="0">
                <a:solidFill>
                  <a:schemeClr val="accent1"/>
                </a:solidFill>
              </a:rPr>
              <a:t>Description: </a:t>
            </a:r>
            <a:r>
              <a:rPr lang="en-US" sz="2800" dirty="0" smtClean="0"/>
              <a:t>overturned the “separate but equal” principle established by 1896 </a:t>
            </a:r>
            <a:r>
              <a:rPr lang="en-US" sz="2800" i="1" dirty="0" smtClean="0"/>
              <a:t>Plessey v. Ferguson</a:t>
            </a:r>
            <a:r>
              <a:rPr lang="en-US" sz="2800" dirty="0" smtClean="0"/>
              <a:t> case; U.S. Supreme Court decided segregated public education violated the U.S. Constitution </a:t>
            </a:r>
          </a:p>
          <a:p>
            <a:endParaRPr lang="en-US" dirty="0"/>
          </a:p>
        </p:txBody>
      </p:sp>
      <p:pic>
        <p:nvPicPr>
          <p:cNvPr id="38914" name="Picture 2" descr="http://affrodite.net/wp-content/uploads/2009/01/brownvs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7305" y="1600200"/>
            <a:ext cx="3438095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121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15400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King’s arrest  &amp; Letter from a     Birmingham Jail</a:t>
            </a:r>
            <a:endParaRPr lang="en-US" sz="3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5029200" cy="472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Date: </a:t>
            </a:r>
            <a:r>
              <a:rPr lang="en-US" sz="3200" dirty="0" smtClean="0"/>
              <a:t>1963</a:t>
            </a:r>
          </a:p>
          <a:p>
            <a:pPr>
              <a:lnSpc>
                <a:spcPct val="80000"/>
              </a:lnSpc>
            </a:pPr>
            <a:r>
              <a:rPr lang="en-US" sz="3200" b="1" dirty="0" smtClean="0">
                <a:solidFill>
                  <a:schemeClr val="accent1"/>
                </a:solidFill>
              </a:rPr>
              <a:t>Description: </a:t>
            </a:r>
            <a:r>
              <a:rPr lang="en-US" sz="3200" dirty="0" smtClean="0"/>
              <a:t>King joined protesters in Birmingham and was arrested; from jail he wrote a letter explaining why civil rights activists were tired of waiting for change</a:t>
            </a:r>
            <a:endParaRPr lang="en-US" dirty="0"/>
          </a:p>
        </p:txBody>
      </p:sp>
      <p:pic>
        <p:nvPicPr>
          <p:cNvPr id="52226" name="Picture 2" descr="http://farm3.static.flickr.com/2349/2256799471_24fbb4a5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00200"/>
            <a:ext cx="3383522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2" name="Picture 8" descr="http://busybeaverbuttons.files.wordpress.com/2010/05/blog_busybeaver_march_on_washington_august_28_1963_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4063" y="5038725"/>
            <a:ext cx="1544212" cy="152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March on Washington &amp; </a:t>
            </a:r>
            <a:br>
              <a:rPr lang="en-US" sz="3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“I Have a Dream” Speech</a:t>
            </a:r>
            <a:endParaRPr lang="en-US" sz="3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4495800" cy="49530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Date: </a:t>
            </a:r>
            <a:r>
              <a:rPr lang="en-US" sz="2800" dirty="0" smtClean="0"/>
              <a:t>1963</a:t>
            </a:r>
          </a:p>
          <a:p>
            <a:pPr>
              <a:buNone/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Description: </a:t>
            </a:r>
            <a:r>
              <a:rPr lang="en-US" sz="2800" dirty="0" smtClean="0"/>
              <a:t>organized by NAACP, SCLC, &amp; SNCC; 200,000 demonstrators marched on capital to put pressure on Congress to pass a new civil rights bill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King gave his “I Have a Dream” speech in front of the Lincoln Memorial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7108" name="Picture 4" descr="http://www.archives.gov/exhibits/documented-rights/exhibit/section4/detail/images/march-on-washingt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675" y="1447800"/>
            <a:ext cx="4429125" cy="3590925"/>
          </a:xfrm>
          <a:prstGeom prst="rect">
            <a:avLst/>
          </a:prstGeom>
          <a:noFill/>
        </p:spPr>
      </p:pic>
      <p:pic>
        <p:nvPicPr>
          <p:cNvPr id="47110" name="Picture 6" descr="http://www.j5mc.org/wp-content/uploads/2008/01/martin_luther_king_-_march_on_washington.jpg"/>
          <p:cNvPicPr>
            <a:picLocks noChangeAspect="1" noChangeArrowheads="1"/>
          </p:cNvPicPr>
          <p:nvPr/>
        </p:nvPicPr>
        <p:blipFill>
          <a:blip r:embed="rId4" cstate="print"/>
          <a:srcRect t="16976" b="25729"/>
          <a:stretch>
            <a:fillRect/>
          </a:stretch>
        </p:blipFill>
        <p:spPr bwMode="auto">
          <a:xfrm>
            <a:off x="4638675" y="4505325"/>
            <a:ext cx="2828925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05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Civil Rights Act of 1964</a:t>
            </a:r>
            <a:endParaRPr lang="en-US" sz="35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066800"/>
            <a:ext cx="5105400" cy="5181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500" b="1" dirty="0" smtClean="0">
                <a:solidFill>
                  <a:schemeClr val="accent1"/>
                </a:solidFill>
              </a:rPr>
              <a:t>Description: </a:t>
            </a:r>
            <a:r>
              <a:rPr lang="en-US" sz="2500" dirty="0" smtClean="0"/>
              <a:t>signed by Pres. Johnson (Kennedy assassinated Nov. 1963)</a:t>
            </a:r>
          </a:p>
          <a:p>
            <a:pPr>
              <a:lnSpc>
                <a:spcPct val="80000"/>
              </a:lnSpc>
            </a:pPr>
            <a:r>
              <a:rPr lang="en-US" sz="2500" dirty="0" smtClean="0"/>
              <a:t>banned segregation in public accommodations </a:t>
            </a:r>
          </a:p>
          <a:p>
            <a:pPr>
              <a:lnSpc>
                <a:spcPct val="80000"/>
              </a:lnSpc>
            </a:pPr>
            <a:r>
              <a:rPr lang="en-US" sz="2500" dirty="0" smtClean="0"/>
              <a:t>gave federal gov’t ability to make state &amp; local boards desegregate their schools</a:t>
            </a:r>
          </a:p>
          <a:p>
            <a:pPr>
              <a:lnSpc>
                <a:spcPct val="80000"/>
              </a:lnSpc>
            </a:pPr>
            <a:r>
              <a:rPr lang="en-US" sz="2500" dirty="0" smtClean="0"/>
              <a:t>allowed Justice Dept. to prosecute individuals who violated people’s civil rights</a:t>
            </a:r>
          </a:p>
          <a:p>
            <a:pPr>
              <a:lnSpc>
                <a:spcPct val="80000"/>
              </a:lnSpc>
            </a:pPr>
            <a:r>
              <a:rPr lang="en-US" sz="2500" dirty="0" smtClean="0"/>
              <a:t>outlawed discrimination in employment – est. Equal Employment Opportunity Commission  </a:t>
            </a:r>
            <a:endParaRPr lang="en-US" sz="2500" dirty="0"/>
          </a:p>
        </p:txBody>
      </p:sp>
      <p:pic>
        <p:nvPicPr>
          <p:cNvPr id="48130" name="Picture 2" descr="http://www.learnnc.org/lp/media/uploads/2009/11/lbj_civil_rights_act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14600"/>
            <a:ext cx="3904113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62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Voting Rights Act of 1965</a:t>
            </a:r>
            <a:endParaRPr lang="en-US" sz="35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524000"/>
            <a:ext cx="3962400" cy="4419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00" b="1" dirty="0" smtClean="0">
                <a:solidFill>
                  <a:schemeClr val="accent1"/>
                </a:solidFill>
              </a:rPr>
              <a:t>Description: </a:t>
            </a:r>
            <a:r>
              <a:rPr lang="en-US" sz="3000" dirty="0" smtClean="0"/>
              <a:t>banned literacy tests &amp; gave the federal gov’t the power to oversee voting registration &amp; elections in states that had discriminated against minorities</a:t>
            </a:r>
            <a:endParaRPr lang="en-US" sz="3000" dirty="0"/>
          </a:p>
        </p:txBody>
      </p:sp>
      <p:pic>
        <p:nvPicPr>
          <p:cNvPr id="50178" name="Picture 2" descr="http://www.usm.edu/crdp/html/cd/images/M319-15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057400"/>
            <a:ext cx="4713485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78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5486400" cy="4953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Chief Justice of Supreme Court - </a:t>
            </a:r>
            <a:r>
              <a:rPr lang="en-US" b="1" dirty="0" smtClean="0">
                <a:solidFill>
                  <a:schemeClr val="accent1"/>
                </a:solidFill>
              </a:rPr>
              <a:t>Earl Warren</a:t>
            </a:r>
          </a:p>
          <a:p>
            <a:pPr>
              <a:defRPr/>
            </a:pPr>
            <a:r>
              <a:rPr lang="en-US" dirty="0" smtClean="0"/>
              <a:t>nominated by Eisenhower</a:t>
            </a:r>
          </a:p>
          <a:p>
            <a:pPr>
              <a:defRPr/>
            </a:pPr>
            <a:r>
              <a:rPr lang="en-US" dirty="0" smtClean="0"/>
              <a:t>liberal rulings- helped expand individual rights</a:t>
            </a:r>
          </a:p>
          <a:p>
            <a:pPr>
              <a:defRPr/>
            </a:pPr>
            <a:r>
              <a:rPr lang="en-US" b="1" i="1" dirty="0" smtClean="0">
                <a:solidFill>
                  <a:schemeClr val="accent1"/>
                </a:solidFill>
              </a:rPr>
              <a:t>Brown v. Board of Ed. </a:t>
            </a:r>
            <a:r>
              <a:rPr lang="en-US" dirty="0" smtClean="0"/>
              <a:t>(’54)</a:t>
            </a:r>
          </a:p>
          <a:p>
            <a:pPr>
              <a:defRPr/>
            </a:pPr>
            <a:r>
              <a:rPr lang="en-US" b="1" i="1" dirty="0" smtClean="0">
                <a:solidFill>
                  <a:schemeClr val="accent1"/>
                </a:solidFill>
              </a:rPr>
              <a:t>Miranda v. Arizona </a:t>
            </a:r>
            <a:r>
              <a:rPr lang="en-US" dirty="0" smtClean="0"/>
              <a:t>(‘66)</a:t>
            </a:r>
          </a:p>
          <a:p>
            <a:pPr lvl="1">
              <a:defRPr/>
            </a:pPr>
            <a:r>
              <a:rPr lang="en-US" sz="2500" b="1" dirty="0" smtClean="0">
                <a:solidFill>
                  <a:schemeClr val="accent1"/>
                </a:solidFill>
              </a:rPr>
              <a:t>Miranda Rights </a:t>
            </a:r>
            <a:r>
              <a:rPr lang="en-US" sz="2500" dirty="0" smtClean="0"/>
              <a:t>– accused criminals had to be informed of his/her Fifth (remaining silent) &amp; Sixth Amendment rights (speed, public trial before jury) before being questioned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Warren Court</a:t>
            </a:r>
            <a:endParaRPr lang="en-US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4820" name="Picture 4" descr="http://www.sunfunstayplay.com/test/sharedfiles/images/earl_warren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5844" y="1371600"/>
            <a:ext cx="3329556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282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4102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1" dirty="0" smtClean="0">
                <a:solidFill>
                  <a:schemeClr val="accent1"/>
                </a:solidFill>
              </a:rPr>
              <a:t>“</a:t>
            </a:r>
            <a:r>
              <a:rPr lang="en-US" sz="3000" b="1" dirty="0">
                <a:solidFill>
                  <a:schemeClr val="accent1"/>
                </a:solidFill>
              </a:rPr>
              <a:t>Great Society” </a:t>
            </a:r>
            <a:r>
              <a:rPr lang="en-US" sz="3000" dirty="0"/>
              <a:t>– </a:t>
            </a:r>
            <a:r>
              <a:rPr lang="en-US" sz="3000" dirty="0" smtClean="0"/>
              <a:t>focused on health care, education, environment, discrimination, &amp; poverty</a:t>
            </a:r>
            <a:endParaRPr lang="en-US" sz="3000" dirty="0"/>
          </a:p>
          <a:p>
            <a:pPr lvl="1">
              <a:lnSpc>
                <a:spcPct val="90000"/>
              </a:lnSpc>
            </a:pPr>
            <a:r>
              <a:rPr lang="en-US" sz="3000" dirty="0">
                <a:solidFill>
                  <a:schemeClr val="accent1"/>
                </a:solidFill>
              </a:rPr>
              <a:t>Medicare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smtClean="0"/>
              <a:t>(hospital insurance for people over 65) </a:t>
            </a:r>
            <a:r>
              <a:rPr lang="en-US" sz="3000" dirty="0" smtClean="0">
                <a:solidFill>
                  <a:srgbClr val="0000FF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3000" b="1" dirty="0" smtClean="0">
                <a:solidFill>
                  <a:schemeClr val="accent1"/>
                </a:solidFill>
              </a:rPr>
              <a:t>Medicaid</a:t>
            </a:r>
            <a:r>
              <a:rPr lang="en-US" sz="3000" dirty="0" smtClean="0"/>
              <a:t> (low-cost health insurance for poor) </a:t>
            </a:r>
            <a:endParaRPr lang="en-US" sz="3000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Johnson’s Domestic </a:t>
            </a:r>
            <a:r>
              <a:rPr lang="en-US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Highlights</a:t>
            </a:r>
            <a:endParaRPr lang="en-US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 descr="http://www.americaslibrary.gov/assets/aa/king/aa_king_selma_2_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76400"/>
            <a:ext cx="2659521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543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New Deal: TVA</a:t>
            </a:r>
            <a:r>
              <a:rPr lang="en-US" dirty="0" smtClean="0">
                <a:latin typeface="Maiandra GD" pitchFamily="34" charset="0"/>
              </a:rPr>
              <a:t/>
            </a:r>
            <a:br>
              <a:rPr lang="en-US" dirty="0" smtClean="0">
                <a:latin typeface="Maiandra GD" pitchFamily="34" charset="0"/>
              </a:rPr>
            </a:br>
            <a:r>
              <a:rPr lang="en-US" sz="33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(1933)</a:t>
            </a:r>
            <a:endParaRPr lang="en-US" sz="33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70037"/>
            <a:ext cx="4800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Maiandra GD" pitchFamily="34" charset="0"/>
              </a:rPr>
              <a:t>Name: </a:t>
            </a:r>
            <a:r>
              <a:rPr lang="en-US" dirty="0" smtClean="0">
                <a:latin typeface="Maiandra GD" pitchFamily="34" charset="0"/>
              </a:rPr>
              <a:t>Tennessee Valley Authority</a:t>
            </a:r>
          </a:p>
          <a:p>
            <a:pPr>
              <a:buNone/>
            </a:pPr>
            <a:endParaRPr lang="en-US" dirty="0" smtClean="0">
              <a:latin typeface="Maiandra GD" pitchFamily="34" charset="0"/>
            </a:endParaRPr>
          </a:p>
          <a:p>
            <a:r>
              <a:rPr lang="en-US" b="1" dirty="0" smtClean="0">
                <a:solidFill>
                  <a:schemeClr val="accent1"/>
                </a:solidFill>
                <a:latin typeface="Maiandra GD" pitchFamily="34" charset="0"/>
              </a:rPr>
              <a:t>Description: </a:t>
            </a:r>
          </a:p>
          <a:p>
            <a:pPr lvl="1"/>
            <a:r>
              <a:rPr lang="en-US" sz="2700" dirty="0" smtClean="0">
                <a:latin typeface="Maiandra GD" pitchFamily="34" charset="0"/>
              </a:rPr>
              <a:t>built dams on TN River to provide </a:t>
            </a:r>
            <a:r>
              <a:rPr lang="en-US" sz="2700" dirty="0">
                <a:latin typeface="Maiandra GD" pitchFamily="34" charset="0"/>
              </a:rPr>
              <a:t>hydroelectric </a:t>
            </a:r>
            <a:r>
              <a:rPr lang="en-US" sz="2700" dirty="0" smtClean="0">
                <a:latin typeface="Maiandra GD" pitchFamily="34" charset="0"/>
              </a:rPr>
              <a:t>power, </a:t>
            </a:r>
            <a:r>
              <a:rPr lang="en-US" sz="2700" dirty="0">
                <a:latin typeface="Maiandra GD" pitchFamily="34" charset="0"/>
              </a:rPr>
              <a:t>flood control</a:t>
            </a:r>
            <a:r>
              <a:rPr lang="en-US" sz="2700" dirty="0" smtClean="0">
                <a:latin typeface="Maiandra GD" pitchFamily="34" charset="0"/>
              </a:rPr>
              <a:t>, &amp; prevent </a:t>
            </a:r>
            <a:r>
              <a:rPr lang="en-US" sz="2700" dirty="0">
                <a:latin typeface="Maiandra GD" pitchFamily="34" charset="0"/>
              </a:rPr>
              <a:t>soil erosion</a:t>
            </a:r>
          </a:p>
          <a:p>
            <a:pPr lvl="1"/>
            <a:r>
              <a:rPr lang="en-US" sz="2700" dirty="0" smtClean="0">
                <a:latin typeface="Maiandra GD" pitchFamily="34" charset="0"/>
              </a:rPr>
              <a:t>created </a:t>
            </a:r>
            <a:r>
              <a:rPr lang="en-US" sz="2700" dirty="0">
                <a:latin typeface="Maiandra GD" pitchFamily="34" charset="0"/>
              </a:rPr>
              <a:t>jobs </a:t>
            </a:r>
            <a:r>
              <a:rPr lang="en-US" sz="2700" dirty="0" smtClean="0">
                <a:latin typeface="Maiandra GD" pitchFamily="34" charset="0"/>
              </a:rPr>
              <a:t>&amp; </a:t>
            </a:r>
            <a:r>
              <a:rPr lang="en-US" sz="2700" dirty="0">
                <a:latin typeface="Maiandra GD" pitchFamily="34" charset="0"/>
              </a:rPr>
              <a:t>provided cheap electricity for rural areas </a:t>
            </a:r>
            <a:endParaRPr lang="en-US" sz="2700" dirty="0" smtClean="0">
              <a:latin typeface="Maiandra GD" pitchFamily="34" charset="0"/>
            </a:endParaRPr>
          </a:p>
          <a:p>
            <a:pPr lvl="1"/>
            <a:r>
              <a:rPr lang="en-US" sz="2700" dirty="0" smtClean="0">
                <a:latin typeface="Maiandra GD" pitchFamily="34" charset="0"/>
              </a:rPr>
              <a:t>still functioning today</a:t>
            </a:r>
            <a:endParaRPr lang="en-US" sz="2700" dirty="0">
              <a:latin typeface="Maiandra GD" pitchFamily="34" charset="0"/>
            </a:endParaRP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t="1601" r="2008" b="1601"/>
          <a:stretch>
            <a:fillRect/>
          </a:stretch>
        </p:blipFill>
        <p:spPr bwMode="auto">
          <a:xfrm>
            <a:off x="4724400" y="838200"/>
            <a:ext cx="424021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2308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30.media.tumblr.com/tumblr_l0dwzv1xv61qb7jnl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419599"/>
            <a:ext cx="1600200" cy="23114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Martin Luther King’s assassination</a:t>
            </a:r>
            <a:endParaRPr lang="en-US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066800"/>
            <a:ext cx="4267200" cy="48006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accent1"/>
                </a:solidFill>
              </a:rPr>
              <a:t>Date: </a:t>
            </a:r>
            <a:r>
              <a:rPr lang="en-US" sz="3000" dirty="0" smtClean="0"/>
              <a:t>1968</a:t>
            </a:r>
          </a:p>
          <a:p>
            <a:pPr>
              <a:buNone/>
            </a:pPr>
            <a:endParaRPr lang="en-US" sz="3000" dirty="0" smtClean="0"/>
          </a:p>
          <a:p>
            <a:pPr>
              <a:lnSpc>
                <a:spcPct val="80000"/>
              </a:lnSpc>
            </a:pPr>
            <a:r>
              <a:rPr lang="en-US" sz="3000" b="1" dirty="0" smtClean="0">
                <a:solidFill>
                  <a:schemeClr val="accent1"/>
                </a:solidFill>
              </a:rPr>
              <a:t>Description: </a:t>
            </a:r>
            <a:r>
              <a:rPr lang="en-US" sz="3000" dirty="0" smtClean="0"/>
              <a:t>assassinated in Memphis, TN on April 4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while on the balcony outside his motel room; James Earl Ray, a white ex-convict was charged with the murder</a:t>
            </a:r>
          </a:p>
        </p:txBody>
      </p:sp>
      <p:pic>
        <p:nvPicPr>
          <p:cNvPr id="51202" name="Picture 2" descr="http://www.pridewv.org/blog/wp-content/uploads/2009/01/m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00199"/>
            <a:ext cx="3505200" cy="5082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493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181600" cy="5105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Robert Kennedy </a:t>
            </a:r>
            <a:r>
              <a:rPr lang="en-US" sz="2400" dirty="0" smtClean="0"/>
              <a:t>(RFK):</a:t>
            </a:r>
          </a:p>
          <a:p>
            <a:pPr lvl="1">
              <a:defRPr/>
            </a:pPr>
            <a:r>
              <a:rPr lang="en-US" sz="2000" dirty="0" smtClean="0"/>
              <a:t>JFK’s little brother</a:t>
            </a:r>
          </a:p>
          <a:p>
            <a:pPr lvl="1">
              <a:defRPr/>
            </a:pPr>
            <a:r>
              <a:rPr lang="en-US" sz="2000" dirty="0" smtClean="0"/>
              <a:t>politician &amp; U.S. Attorney General </a:t>
            </a:r>
          </a:p>
          <a:p>
            <a:pPr lvl="1">
              <a:defRPr/>
            </a:pPr>
            <a:r>
              <a:rPr lang="en-US" sz="2000" dirty="0" smtClean="0"/>
              <a:t>civil rights activist – Civil Rights Bill</a:t>
            </a:r>
          </a:p>
          <a:p>
            <a:pPr lvl="1">
              <a:defRPr/>
            </a:pPr>
            <a:r>
              <a:rPr lang="en-US" sz="2000" dirty="0" smtClean="0"/>
              <a:t>opposed Vietnam War</a:t>
            </a:r>
          </a:p>
          <a:p>
            <a:pPr lvl="1">
              <a:defRPr/>
            </a:pPr>
            <a:r>
              <a:rPr lang="en-US" sz="2000" b="1" dirty="0" smtClean="0">
                <a:solidFill>
                  <a:schemeClr val="accent1"/>
                </a:solidFill>
              </a:rPr>
              <a:t>1968 Presidential Candidate </a:t>
            </a:r>
          </a:p>
          <a:p>
            <a:pPr lvl="1"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400" dirty="0" smtClean="0"/>
              <a:t>Assassination</a:t>
            </a:r>
          </a:p>
          <a:p>
            <a:pPr lvl="1">
              <a:defRPr/>
            </a:pPr>
            <a:r>
              <a:rPr lang="en-US" sz="2000" dirty="0" smtClean="0"/>
              <a:t>shot June 5, ‘68 (2 mo. after MLK) by Sirhan Sirhan, Palestinian immigrant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Democratic Nat’l Convention </a:t>
            </a:r>
            <a:r>
              <a:rPr lang="en-US" sz="2400" dirty="0" smtClean="0"/>
              <a:t>in Chicago (‘68) – debate Vietnam</a:t>
            </a:r>
          </a:p>
          <a:p>
            <a:pPr lvl="1">
              <a:defRPr/>
            </a:pPr>
            <a:r>
              <a:rPr lang="en-US" sz="2000" dirty="0" smtClean="0"/>
              <a:t>Antiwar protesters are beaten by Police outside convention center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Robert Kennedy: Assassination </a:t>
            </a:r>
            <a:endParaRPr lang="en-US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3794" name="Picture 2" descr="http://www.filmschoolrejects.com/images/robert-kenne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554" y="1295401"/>
            <a:ext cx="2671646" cy="3505200"/>
          </a:xfrm>
          <a:prstGeom prst="rect">
            <a:avLst/>
          </a:prstGeom>
          <a:noFill/>
        </p:spPr>
      </p:pic>
      <p:pic>
        <p:nvPicPr>
          <p:cNvPr id="33796" name="Picture 4" descr="http://photos.upi.com/slideshow/lbox/b0f136a6f06071f870faf5ed3479c31a/Robert-F-Kennedy.jpg"/>
          <p:cNvPicPr>
            <a:picLocks noChangeAspect="1" noChangeArrowheads="1"/>
          </p:cNvPicPr>
          <p:nvPr/>
        </p:nvPicPr>
        <p:blipFill>
          <a:blip r:embed="rId3" cstate="print"/>
          <a:srcRect t="2540" b="2866"/>
          <a:stretch>
            <a:fillRect/>
          </a:stretch>
        </p:blipFill>
        <p:spPr bwMode="auto">
          <a:xfrm>
            <a:off x="5181600" y="3878622"/>
            <a:ext cx="2514600" cy="2750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967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Formation of SCLC</a:t>
            </a:r>
            <a:endParaRPr lang="en-US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1648" y="1066800"/>
            <a:ext cx="5407152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Date: </a:t>
            </a:r>
            <a:r>
              <a:rPr lang="en-US" sz="3200" dirty="0" smtClean="0"/>
              <a:t>1957</a:t>
            </a:r>
          </a:p>
          <a:p>
            <a:pPr>
              <a:buNone/>
            </a:pPr>
            <a:endParaRPr lang="en-US" sz="3200" dirty="0" smtClean="0"/>
          </a:p>
          <a:p>
            <a:pPr>
              <a:lnSpc>
                <a:spcPct val="80000"/>
              </a:lnSpc>
            </a:pPr>
            <a:r>
              <a:rPr lang="en-US" sz="3200" b="1" dirty="0" smtClean="0">
                <a:solidFill>
                  <a:schemeClr val="accent1"/>
                </a:solidFill>
              </a:rPr>
              <a:t>Description: </a:t>
            </a:r>
            <a:r>
              <a:rPr lang="en-US" sz="3200" dirty="0" smtClean="0"/>
              <a:t>After Montgomery Bus Boycott, King &amp; minister </a:t>
            </a:r>
            <a:r>
              <a:rPr lang="en-US" sz="3200" b="1" dirty="0" smtClean="0">
                <a:solidFill>
                  <a:schemeClr val="accent1"/>
                </a:solidFill>
              </a:rPr>
              <a:t>Ralph Abernathy</a:t>
            </a:r>
            <a:r>
              <a:rPr lang="en-US" sz="3200" dirty="0" smtClean="0"/>
              <a:t> est. </a:t>
            </a:r>
            <a:r>
              <a:rPr lang="en-US" sz="3200" b="1" dirty="0" smtClean="0">
                <a:solidFill>
                  <a:schemeClr val="accent1"/>
                </a:solidFill>
              </a:rPr>
              <a:t>Southern Christian Leadership Conference (SCLC)</a:t>
            </a:r>
            <a:r>
              <a:rPr lang="en-US" sz="3200" dirty="0" smtClean="0"/>
              <a:t> to fight for civil rights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Membership: mostly southern African American ministers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promoted nonviolent resistance</a:t>
            </a:r>
            <a:endParaRPr lang="en-US" dirty="0"/>
          </a:p>
        </p:txBody>
      </p:sp>
      <p:pic>
        <p:nvPicPr>
          <p:cNvPr id="41986" name="Picture 2" descr="http://sclclosangeles.org/wp-content/uploads/2008/12/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438400"/>
            <a:ext cx="396240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126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Formation of SNCC</a:t>
            </a:r>
            <a:endParaRPr lang="en-US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1648" y="1143000"/>
            <a:ext cx="4416552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Date: </a:t>
            </a:r>
            <a:r>
              <a:rPr lang="en-US" sz="2800" dirty="0" smtClean="0"/>
              <a:t>1960</a:t>
            </a:r>
          </a:p>
          <a:p>
            <a:pPr>
              <a:buNone/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Description: </a:t>
            </a:r>
            <a:r>
              <a:rPr lang="en-US" sz="2800" dirty="0" smtClean="0"/>
              <a:t>Ella Baker, granddaughter of slaves, helped young civil rights activists form the </a:t>
            </a:r>
            <a:r>
              <a:rPr lang="en-US" sz="2800" b="1" dirty="0" smtClean="0">
                <a:solidFill>
                  <a:schemeClr val="accent1"/>
                </a:solidFill>
              </a:rPr>
              <a:t>Student Nonviolent Coordinating Committee (SNCC)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Goal: create grass-roots (community) movement that involved all classes of African Americans in pursuing equality</a:t>
            </a:r>
            <a:endParaRPr lang="en-US" dirty="0" smtClean="0"/>
          </a:p>
        </p:txBody>
      </p:sp>
      <p:pic>
        <p:nvPicPr>
          <p:cNvPr id="43010" name="Picture 2" descr="http://www.olemiss.edu/courses/his106/images/sncc_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4600"/>
            <a:ext cx="4151334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952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6553200" cy="4876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feminism</a:t>
            </a:r>
            <a:r>
              <a:rPr lang="en-US" sz="2400" dirty="0" smtClean="0"/>
              <a:t> – political, social, &amp; economic equality of men &amp; women</a:t>
            </a:r>
          </a:p>
          <a:p>
            <a:r>
              <a:rPr lang="en-US" sz="2400" b="1" dirty="0" smtClean="0"/>
              <a:t>Origins: </a:t>
            </a:r>
            <a:r>
              <a:rPr lang="en-US" sz="2400" dirty="0" smtClean="0"/>
              <a:t>began 1840s – Declaration of Sentiments,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feminism wave in ‘20s -Nineteenth Amendment  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Nat’l Organization of Women</a:t>
            </a:r>
          </a:p>
          <a:p>
            <a:pPr lvl="1"/>
            <a:r>
              <a:rPr lang="en-US" sz="2400" i="1" dirty="0" smtClean="0"/>
              <a:t>Goals: </a:t>
            </a:r>
            <a:r>
              <a:rPr lang="en-US" sz="2400" dirty="0" smtClean="0"/>
              <a:t>pass Equal Rights Amend. to guarantee gender equality; protect reproductive rights 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b="1" i="1" dirty="0" smtClean="0">
                <a:solidFill>
                  <a:schemeClr val="accent1"/>
                </a:solidFill>
              </a:rPr>
              <a:t>Roe v. Wade </a:t>
            </a:r>
            <a:r>
              <a:rPr lang="en-US" sz="2400" dirty="0" smtClean="0"/>
              <a:t>(‘73) – right to legal abortions in first 3 mo. of pregnancy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Women’s Rights Movement </a:t>
            </a:r>
            <a:b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500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1960s &amp; ‘70s</a:t>
            </a:r>
            <a:endParaRPr lang="en-US" sz="3500" i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2770" name="Picture 2" descr="http://www.radcliffe.edu/images/quarterly/fried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28600"/>
            <a:ext cx="2164080" cy="2705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24600" y="2935069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Betty Friedan</a:t>
            </a:r>
          </a:p>
          <a:p>
            <a:pPr algn="ctr"/>
            <a:r>
              <a:rPr lang="en-US" i="1" dirty="0" smtClean="0"/>
              <a:t>The Feminine Mystique</a:t>
            </a:r>
            <a:endParaRPr lang="en-US" i="1" dirty="0"/>
          </a:p>
        </p:txBody>
      </p:sp>
      <p:pic>
        <p:nvPicPr>
          <p:cNvPr id="32772" name="Picture 4" descr="http://wesleyanword.files.wordpress.com/2009/10/gloria-stein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055" y="3886200"/>
            <a:ext cx="2101145" cy="26638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62400" y="61838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1"/>
                </a:solidFill>
              </a:rPr>
              <a:t>Gloria Steinem</a:t>
            </a:r>
          </a:p>
        </p:txBody>
      </p:sp>
    </p:spTree>
    <p:extLst>
      <p:ext uri="{BB962C8B-B14F-4D97-AF65-F5344CB8AC3E}">
        <p14:creationId xmlns:p14="http://schemas.microsoft.com/office/powerpoint/2010/main" val="418064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6477000" cy="476707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Chavez</a:t>
            </a:r>
            <a:r>
              <a:rPr lang="en-US" dirty="0" smtClean="0"/>
              <a:t> – migrant farmworker &amp; Latino activist, fought for rights for farm laborers (often exploited) – better working conditions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United Farm Workers </a:t>
            </a:r>
            <a:r>
              <a:rPr lang="en-US" dirty="0" smtClean="0"/>
              <a:t>– used nonviolent tactics; started </a:t>
            </a:r>
          </a:p>
          <a:p>
            <a:pPr>
              <a:buNone/>
            </a:pPr>
            <a:r>
              <a:rPr lang="en-US" dirty="0" smtClean="0"/>
              <a:t>	worker’s strike &amp; </a:t>
            </a:r>
          </a:p>
          <a:p>
            <a:pPr>
              <a:buNone/>
            </a:pPr>
            <a:r>
              <a:rPr lang="en-US" dirty="0" smtClean="0"/>
              <a:t>	consumer boycott of grapes</a:t>
            </a:r>
          </a:p>
          <a:p>
            <a:pPr>
              <a:buNone/>
            </a:pPr>
            <a:r>
              <a:rPr lang="en-US" dirty="0" smtClean="0"/>
              <a:t>	successful – ’75 CA passed </a:t>
            </a:r>
          </a:p>
          <a:p>
            <a:pPr>
              <a:buNone/>
            </a:pPr>
            <a:r>
              <a:rPr lang="en-US" dirty="0" smtClean="0"/>
              <a:t>	law requiring collective </a:t>
            </a:r>
          </a:p>
          <a:p>
            <a:pPr>
              <a:buNone/>
            </a:pPr>
            <a:r>
              <a:rPr lang="en-US" dirty="0" smtClean="0"/>
              <a:t>	bargaining between </a:t>
            </a:r>
          </a:p>
          <a:p>
            <a:pPr>
              <a:buNone/>
            </a:pPr>
            <a:r>
              <a:rPr lang="en-US" dirty="0" smtClean="0"/>
              <a:t>	growers &amp; union reps.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Cesar Chavez &amp; </a:t>
            </a:r>
            <a:b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United Farm Workers’ movement</a:t>
            </a:r>
            <a:endParaRPr lang="en-US" sz="35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1746" name="Picture 2" descr="http://thomhalls.com/assets/images/db_images/db_Cesar_Chavez1.jpg"/>
          <p:cNvPicPr>
            <a:picLocks noChangeAspect="1" noChangeArrowheads="1"/>
          </p:cNvPicPr>
          <p:nvPr/>
        </p:nvPicPr>
        <p:blipFill>
          <a:blip r:embed="rId2" cstate="print"/>
          <a:srcRect b="10875"/>
          <a:stretch>
            <a:fillRect/>
          </a:stretch>
        </p:blipFill>
        <p:spPr bwMode="auto">
          <a:xfrm>
            <a:off x="6858000" y="1447800"/>
            <a:ext cx="1905227" cy="2362200"/>
          </a:xfrm>
          <a:prstGeom prst="rect">
            <a:avLst/>
          </a:prstGeom>
          <a:noFill/>
        </p:spPr>
      </p:pic>
      <p:pic>
        <p:nvPicPr>
          <p:cNvPr id="31748" name="Picture 4" descr="http://imgs.sfgate.com/c/pictures/2010/09/05/rv-uinion05_ph_0495536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985960"/>
            <a:ext cx="3670300" cy="2414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621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60960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Rachel Carson </a:t>
            </a:r>
            <a:r>
              <a:rPr lang="en-US" dirty="0" smtClean="0"/>
              <a:t>– biologist, wrote </a:t>
            </a:r>
            <a:r>
              <a:rPr lang="en-US" b="1" i="1" dirty="0" smtClean="0">
                <a:solidFill>
                  <a:schemeClr val="accent1"/>
                </a:solidFill>
              </a:rPr>
              <a:t>Silent Spring </a:t>
            </a:r>
            <a:r>
              <a:rPr lang="en-US" dirty="0" smtClean="0"/>
              <a:t>(‘62) – described  deadly impact pesticides were having on birds &amp; other animals; Congress restricted use of pesticide DDT (eagles)</a:t>
            </a:r>
            <a:endParaRPr lang="en-US" i="1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Earth Day </a:t>
            </a:r>
            <a:r>
              <a:rPr lang="en-US" dirty="0" smtClean="0"/>
              <a:t>– April 22, ‘70 nationwide protest org. by WI senator Gaylord Nelson; 20 million Americans participated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EPA </a:t>
            </a:r>
            <a:r>
              <a:rPr lang="en-US" dirty="0" smtClean="0"/>
              <a:t>– gov’t agency created by Congress in ’70 to clean up &amp; protect the environment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Environmental Movement </a:t>
            </a:r>
            <a:endParaRPr lang="en-US" sz="35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http://beinecke.library.yale.edu/digitallibrary/images/carson_rach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143000"/>
            <a:ext cx="2647975" cy="3209925"/>
          </a:xfrm>
          <a:prstGeom prst="rect">
            <a:avLst/>
          </a:prstGeom>
          <a:noFill/>
        </p:spPr>
      </p:pic>
      <p:pic>
        <p:nvPicPr>
          <p:cNvPr id="4100" name="Picture 4" descr="http://njmc.files.wordpress.com/2009/07/e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419600"/>
            <a:ext cx="2146300" cy="2338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198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7528"/>
            <a:ext cx="8458200" cy="46908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L. Johnson (D) v. Goldwater (R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did not seek </a:t>
            </a:r>
          </a:p>
          <a:p>
            <a:pPr>
              <a:buNone/>
            </a:pPr>
            <a:r>
              <a:rPr lang="en-US" dirty="0" smtClean="0"/>
              <a:t>	reelection</a:t>
            </a:r>
            <a:r>
              <a:rPr lang="en-US" dirty="0"/>
              <a:t> </a:t>
            </a:r>
            <a:r>
              <a:rPr lang="en-US" dirty="0" smtClean="0"/>
              <a:t>in </a:t>
            </a:r>
          </a:p>
          <a:p>
            <a:pPr>
              <a:buNone/>
            </a:pPr>
            <a:r>
              <a:rPr lang="en-US" dirty="0" smtClean="0"/>
              <a:t>  ‘68 due to </a:t>
            </a:r>
          </a:p>
          <a:p>
            <a:pPr>
              <a:buNone/>
            </a:pPr>
            <a:r>
              <a:rPr lang="en-US" dirty="0" smtClean="0"/>
              <a:t>  divisions</a:t>
            </a:r>
            <a:r>
              <a:rPr lang="en-US" dirty="0"/>
              <a:t> </a:t>
            </a:r>
            <a:r>
              <a:rPr lang="en-US" dirty="0" smtClean="0"/>
              <a:t>over </a:t>
            </a:r>
          </a:p>
          <a:p>
            <a:pPr>
              <a:buNone/>
            </a:pPr>
            <a:r>
              <a:rPr lang="en-US" dirty="0" smtClean="0"/>
              <a:t>  Vietnam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Goldwater marks </a:t>
            </a:r>
          </a:p>
          <a:p>
            <a:pPr>
              <a:buNone/>
            </a:pPr>
            <a:r>
              <a:rPr lang="en-US" dirty="0" smtClean="0"/>
              <a:t>  rise of the </a:t>
            </a:r>
          </a:p>
          <a:p>
            <a:pPr>
              <a:buNone/>
            </a:pPr>
            <a:r>
              <a:rPr lang="en-US" dirty="0" smtClean="0"/>
              <a:t>  Conservative </a:t>
            </a:r>
          </a:p>
          <a:p>
            <a:pPr>
              <a:buNone/>
            </a:pPr>
            <a:r>
              <a:rPr lang="en-US" dirty="0" smtClean="0"/>
              <a:t>  movement </a:t>
            </a:r>
            <a:endParaRPr lang="en-US" dirty="0"/>
          </a:p>
          <a:p>
            <a:endParaRPr lang="en-US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Election of 1964</a:t>
            </a:r>
          </a:p>
        </p:txBody>
      </p:sp>
      <p:pic>
        <p:nvPicPr>
          <p:cNvPr id="27653" name="Picture 5" descr="T04524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846211"/>
            <a:ext cx="4419600" cy="3478389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09600" y="1371600"/>
            <a:ext cx="2514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http://www.americaslibrary.gov/assets/aa/king/aa_king_selma_2_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28600"/>
            <a:ext cx="1676400" cy="2449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704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1066800"/>
          </a:xfrm>
        </p:spPr>
        <p:txBody>
          <a:bodyPr>
            <a:noAutofit/>
          </a:bodyPr>
          <a:lstStyle/>
          <a:p>
            <a:r>
              <a:rPr lang="en-US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1972: Nixon visits China </a:t>
            </a:r>
            <a:endParaRPr lang="en-US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7244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sz="2750" dirty="0" smtClean="0"/>
              <a:t>After Chinese communist revolution, U.S. never formally recognized People’s Rep. of China; Nixon wanted to - </a:t>
            </a:r>
            <a:r>
              <a:rPr lang="en-US" sz="2750" b="1" dirty="0" smtClean="0">
                <a:solidFill>
                  <a:schemeClr val="accent1"/>
                </a:solidFill>
              </a:rPr>
              <a:t>benefit U.S. economically (trade) </a:t>
            </a:r>
            <a:r>
              <a:rPr lang="en-US" sz="2750" dirty="0" smtClean="0"/>
              <a:t>&amp; </a:t>
            </a:r>
            <a:r>
              <a:rPr lang="en-US" sz="2750" b="1" dirty="0" smtClean="0">
                <a:solidFill>
                  <a:schemeClr val="accent1"/>
                </a:solidFill>
              </a:rPr>
              <a:t>distance relationship b/w China &amp; Soviet Union </a:t>
            </a:r>
          </a:p>
          <a:p>
            <a:endParaRPr lang="en-US" sz="2750" dirty="0" smtClean="0">
              <a:solidFill>
                <a:srgbClr val="FFC000"/>
              </a:solidFill>
            </a:endParaRPr>
          </a:p>
          <a:p>
            <a:r>
              <a:rPr lang="en-US" sz="2750" dirty="0" smtClean="0"/>
              <a:t>Nixon made an </a:t>
            </a:r>
            <a:r>
              <a:rPr lang="en-US" sz="2750" b="1" dirty="0" smtClean="0">
                <a:solidFill>
                  <a:schemeClr val="accent1"/>
                </a:solidFill>
              </a:rPr>
              <a:t>official state visit to China</a:t>
            </a:r>
            <a:r>
              <a:rPr lang="en-US" sz="2750" dirty="0" smtClean="0">
                <a:solidFill>
                  <a:srgbClr val="FFC000"/>
                </a:solidFill>
              </a:rPr>
              <a:t> </a:t>
            </a:r>
            <a:r>
              <a:rPr lang="en-US" sz="2750" dirty="0" smtClean="0"/>
              <a:t>– successful at </a:t>
            </a:r>
            <a:r>
              <a:rPr lang="en-US" sz="2750" b="1" dirty="0" smtClean="0">
                <a:solidFill>
                  <a:schemeClr val="accent1"/>
                </a:solidFill>
              </a:rPr>
              <a:t>opening relations w/ China</a:t>
            </a:r>
          </a:p>
          <a:p>
            <a:endParaRPr lang="en-US" sz="2750" dirty="0" smtClean="0">
              <a:solidFill>
                <a:srgbClr val="FFC000"/>
              </a:solidFill>
            </a:endParaRPr>
          </a:p>
          <a:p>
            <a:r>
              <a:rPr lang="en-US" sz="2750" b="1" dirty="0" smtClean="0">
                <a:solidFill>
                  <a:schemeClr val="accent1"/>
                </a:solidFill>
              </a:rPr>
              <a:t>full Diplomatic relations established </a:t>
            </a:r>
            <a:r>
              <a:rPr lang="en-US" sz="2750" dirty="0" smtClean="0"/>
              <a:t>b/w U.S. &amp; China </a:t>
            </a:r>
            <a:r>
              <a:rPr lang="en-US" sz="2750" b="1" dirty="0" smtClean="0">
                <a:solidFill>
                  <a:schemeClr val="accent1"/>
                </a:solidFill>
              </a:rPr>
              <a:t>in 1979</a:t>
            </a:r>
          </a:p>
          <a:p>
            <a:endParaRPr lang="en-US" sz="2750" dirty="0" smtClean="0">
              <a:solidFill>
                <a:srgbClr val="FFC000"/>
              </a:solidFill>
            </a:endParaRPr>
          </a:p>
          <a:p>
            <a:endParaRPr lang="en-US" sz="2750" dirty="0" smtClean="0">
              <a:solidFill>
                <a:srgbClr val="FFC000"/>
              </a:solidFill>
            </a:endParaRPr>
          </a:p>
        </p:txBody>
      </p:sp>
      <p:pic>
        <p:nvPicPr>
          <p:cNvPr id="69634" name="Picture 2" descr="http://upload.wikimedia.org/wikipedia/commons/c/cb/Nixon_Mao_1972-02-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4096" y="1879937"/>
            <a:ext cx="3838904" cy="2971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53000" y="4851737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1"/>
                </a:solidFill>
              </a:rPr>
              <a:t>President Nixon meets with China’s Communist Party leader, Mao Zedong</a:t>
            </a:r>
            <a:endParaRPr lang="en-US" sz="20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2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86800" cy="48307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Watergate Scandal</a:t>
            </a:r>
          </a:p>
          <a:p>
            <a:pPr lvl="1">
              <a:lnSpc>
                <a:spcPct val="90000"/>
              </a:lnSpc>
            </a:pPr>
            <a:r>
              <a:rPr lang="en-US" sz="2700" dirty="0" smtClean="0"/>
              <a:t>attempted break-in of Dem. Party headquarters (Watergate complex) </a:t>
            </a:r>
          </a:p>
          <a:p>
            <a:pPr lvl="1">
              <a:lnSpc>
                <a:spcPct val="90000"/>
              </a:lnSpc>
            </a:pPr>
            <a:r>
              <a:rPr lang="en-US" sz="2700" dirty="0" smtClean="0"/>
              <a:t>connected to Nixon</a:t>
            </a:r>
          </a:p>
          <a:p>
            <a:pPr lvl="1">
              <a:lnSpc>
                <a:spcPct val="90000"/>
              </a:lnSpc>
            </a:pPr>
            <a:r>
              <a:rPr lang="en-US" sz="2700" dirty="0" smtClean="0"/>
              <a:t>reelection committee tried to bug office &amp; record conversations of political opponents</a:t>
            </a:r>
            <a:endParaRPr lang="en-US" sz="2700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Nixon </a:t>
            </a:r>
            <a:r>
              <a:rPr lang="en-US" dirty="0"/>
              <a:t>resigned in 1974; Ford became President and pardoned </a:t>
            </a:r>
            <a:r>
              <a:rPr lang="en-US" dirty="0" smtClean="0"/>
              <a:t>Nixon 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Nixon &amp; Watergate</a:t>
            </a:r>
            <a:endParaRPr lang="en-US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627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SSA</a:t>
            </a:r>
            <a:br>
              <a:rPr lang="en-US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(1935)</a:t>
            </a:r>
            <a:endParaRPr lang="en-US" sz="3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0037"/>
            <a:ext cx="8229600" cy="4830763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90000"/>
              </a:lnSpc>
            </a:pPr>
            <a:r>
              <a:rPr lang="en-US" sz="2800" b="1" dirty="0" smtClean="0">
                <a:solidFill>
                  <a:schemeClr val="accent1"/>
                </a:solidFill>
                <a:latin typeface="Maiandra GD" pitchFamily="34" charset="0"/>
              </a:rPr>
              <a:t>Name: </a:t>
            </a:r>
            <a:r>
              <a:rPr lang="en-US" sz="2800" dirty="0" smtClean="0">
                <a:latin typeface="Maiandra GD" pitchFamily="34" charset="0"/>
              </a:rPr>
              <a:t>Social Security Act</a:t>
            </a:r>
          </a:p>
          <a:p>
            <a:pPr marL="533400" indent="-533400">
              <a:lnSpc>
                <a:spcPct val="90000"/>
              </a:lnSpc>
            </a:pPr>
            <a:endParaRPr lang="en-US" sz="2800" dirty="0" smtClean="0">
              <a:latin typeface="Maiandra GD" pitchFamily="34" charset="0"/>
            </a:endParaRPr>
          </a:p>
          <a:p>
            <a:pPr marL="533400" indent="-533400">
              <a:lnSpc>
                <a:spcPct val="90000"/>
              </a:lnSpc>
            </a:pPr>
            <a:r>
              <a:rPr lang="en-US" sz="2800" b="1" dirty="0" smtClean="0">
                <a:solidFill>
                  <a:schemeClr val="accent1"/>
                </a:solidFill>
                <a:latin typeface="Maiandra GD" pitchFamily="34" charset="0"/>
              </a:rPr>
              <a:t>Description:</a:t>
            </a:r>
            <a:endParaRPr lang="en-US" sz="2800" b="1" dirty="0">
              <a:solidFill>
                <a:schemeClr val="accent1"/>
              </a:solidFill>
              <a:latin typeface="Maiandra GD" pitchFamily="34" charset="0"/>
            </a:endParaRPr>
          </a:p>
          <a:p>
            <a:pPr marL="789432" lvl="1" indent="-533400">
              <a:lnSpc>
                <a:spcPct val="90000"/>
              </a:lnSpc>
            </a:pPr>
            <a:r>
              <a:rPr lang="en-US" sz="2800" dirty="0" smtClean="0">
                <a:latin typeface="Maiandra GD" pitchFamily="34" charset="0"/>
              </a:rPr>
              <a:t>provide </a:t>
            </a:r>
            <a:r>
              <a:rPr lang="en-US" sz="2800" dirty="0">
                <a:latin typeface="Maiandra GD" pitchFamily="34" charset="0"/>
              </a:rPr>
              <a:t>security in </a:t>
            </a:r>
            <a:r>
              <a:rPr lang="en-US" sz="2800" dirty="0" smtClean="0">
                <a:latin typeface="Maiandra GD" pitchFamily="34" charset="0"/>
              </a:rPr>
              <a:t>the form </a:t>
            </a:r>
            <a:r>
              <a:rPr lang="en-US" sz="2800" dirty="0">
                <a:latin typeface="Maiandra GD" pitchFamily="34" charset="0"/>
              </a:rPr>
              <a:t>of regular payments to people who could not support themselves</a:t>
            </a:r>
          </a:p>
          <a:p>
            <a:pPr marL="789432" lvl="1" indent="-533400">
              <a:lnSpc>
                <a:spcPct val="90000"/>
              </a:lnSpc>
            </a:pPr>
            <a:r>
              <a:rPr lang="en-US" sz="2800" dirty="0" smtClean="0">
                <a:latin typeface="Maiandra GD" pitchFamily="34" charset="0"/>
              </a:rPr>
              <a:t>funded </a:t>
            </a:r>
            <a:r>
              <a:rPr lang="en-US" sz="2800" dirty="0">
                <a:latin typeface="Maiandra GD" pitchFamily="34" charset="0"/>
              </a:rPr>
              <a:t>by payroll tax</a:t>
            </a:r>
          </a:p>
          <a:p>
            <a:pPr marL="789432" lvl="1" indent="-533400">
              <a:lnSpc>
                <a:spcPct val="90000"/>
              </a:lnSpc>
            </a:pPr>
            <a:r>
              <a:rPr lang="en-US" sz="2800" dirty="0">
                <a:latin typeface="Maiandra GD" pitchFamily="34" charset="0"/>
              </a:rPr>
              <a:t>3 types of </a:t>
            </a:r>
            <a:r>
              <a:rPr lang="en-US" sz="2800" dirty="0" smtClean="0">
                <a:latin typeface="Maiandra GD" pitchFamily="34" charset="0"/>
              </a:rPr>
              <a:t>payments:</a:t>
            </a:r>
          </a:p>
          <a:p>
            <a:pPr marL="1539240" lvl="4" indent="-533400">
              <a:lnSpc>
                <a:spcPct val="9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en-US" sz="2700" dirty="0" smtClean="0">
                <a:latin typeface="Maiandra GD" pitchFamily="34" charset="0"/>
              </a:rPr>
              <a:t>old-age pensions</a:t>
            </a:r>
          </a:p>
          <a:p>
            <a:pPr marL="1539240" lvl="4" indent="-533400">
              <a:lnSpc>
                <a:spcPct val="9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en-US" sz="2700" dirty="0" smtClean="0">
                <a:latin typeface="Maiandra GD" pitchFamily="34" charset="0"/>
              </a:rPr>
              <a:t>unemployment insurance</a:t>
            </a:r>
          </a:p>
          <a:p>
            <a:pPr marL="1539240" lvl="4" indent="-533400">
              <a:lnSpc>
                <a:spcPct val="9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en-US" sz="2700" dirty="0" smtClean="0">
                <a:latin typeface="Maiandra GD" pitchFamily="34" charset="0"/>
              </a:rPr>
              <a:t>aid </a:t>
            </a:r>
            <a:r>
              <a:rPr lang="en-US" sz="2700" dirty="0">
                <a:latin typeface="Maiandra GD" pitchFamily="34" charset="0"/>
              </a:rPr>
              <a:t>for dependent children </a:t>
            </a:r>
            <a:r>
              <a:rPr lang="en-US" sz="2700" dirty="0" smtClean="0">
                <a:latin typeface="Maiandra GD" pitchFamily="34" charset="0"/>
              </a:rPr>
              <a:t>&amp; disabled </a:t>
            </a:r>
            <a:endParaRPr lang="en-US" sz="2700" dirty="0">
              <a:latin typeface="Maiandra GD" pitchFamily="34" charset="0"/>
            </a:endParaRPr>
          </a:p>
          <a:p>
            <a:pPr marL="533400" indent="-533400">
              <a:lnSpc>
                <a:spcPct val="90000"/>
              </a:lnSpc>
            </a:pPr>
            <a:endParaRPr lang="en-US" dirty="0"/>
          </a:p>
          <a:p>
            <a:pPr marL="533400" indent="-533400">
              <a:lnSpc>
                <a:spcPct val="90000"/>
              </a:lnSpc>
            </a:pPr>
            <a:endParaRPr lang="en-US" dirty="0"/>
          </a:p>
        </p:txBody>
      </p:sp>
      <p:pic>
        <p:nvPicPr>
          <p:cNvPr id="61442" name="Picture 2" descr="http://www.archives.gov/exhibits/treasures_of_congress/Images/page_19/6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52400"/>
            <a:ext cx="2079226" cy="2644775"/>
          </a:xfrm>
          <a:prstGeom prst="rect">
            <a:avLst/>
          </a:prstGeom>
          <a:noFill/>
        </p:spPr>
      </p:pic>
      <p:pic>
        <p:nvPicPr>
          <p:cNvPr id="61444" name="Picture 4" descr="http://www.thejacobslaw.com/images/social_security_card_-_john_d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5374" y="3810000"/>
            <a:ext cx="2860026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455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affirmative action </a:t>
            </a:r>
            <a:r>
              <a:rPr lang="en-US" dirty="0" smtClean="0"/>
              <a:t>– policy that gives special consideration to women &amp; minorities to make up for past discrimination; ’70s - special focus on employers &amp; schools </a:t>
            </a:r>
          </a:p>
          <a:p>
            <a:endParaRPr lang="en-US" dirty="0" smtClean="0"/>
          </a:p>
          <a:p>
            <a:r>
              <a:rPr lang="en-US" b="1" dirty="0" err="1" smtClean="0">
                <a:solidFill>
                  <a:schemeClr val="accent1"/>
                </a:solidFill>
              </a:rPr>
              <a:t>Bakke</a:t>
            </a:r>
            <a:r>
              <a:rPr lang="en-US" b="1" dirty="0" smtClean="0">
                <a:solidFill>
                  <a:schemeClr val="accent1"/>
                </a:solidFill>
              </a:rPr>
              <a:t> decision:</a:t>
            </a:r>
          </a:p>
          <a:p>
            <a:pPr lvl="1"/>
            <a:r>
              <a:rPr lang="en-US" i="1" dirty="0" smtClean="0"/>
              <a:t>Regents of the University of California v. </a:t>
            </a:r>
            <a:r>
              <a:rPr lang="en-US" i="1" dirty="0" err="1" smtClean="0"/>
              <a:t>Bakke</a:t>
            </a:r>
            <a:r>
              <a:rPr lang="en-US" i="1" dirty="0" smtClean="0"/>
              <a:t> </a:t>
            </a:r>
            <a:r>
              <a:rPr lang="en-US" dirty="0" smtClean="0"/>
              <a:t>(‘78)</a:t>
            </a:r>
          </a:p>
          <a:p>
            <a:pPr lvl="1"/>
            <a:r>
              <a:rPr lang="en-US" dirty="0" smtClean="0"/>
              <a:t>Medical school reserved spots in class for minorities</a:t>
            </a:r>
          </a:p>
          <a:p>
            <a:pPr lvl="1"/>
            <a:r>
              <a:rPr lang="en-US" dirty="0" err="1" smtClean="0"/>
              <a:t>Bakke</a:t>
            </a:r>
            <a:r>
              <a:rPr lang="en-US" dirty="0" smtClean="0"/>
              <a:t> (white, stronger academic record) not accepted &amp; claimed racial discrimination</a:t>
            </a:r>
          </a:p>
          <a:p>
            <a:pPr lvl="1"/>
            <a:r>
              <a:rPr lang="en-US" dirty="0" smtClean="0"/>
              <a:t>Supreme Court required </a:t>
            </a:r>
            <a:r>
              <a:rPr lang="en-US" dirty="0" err="1" smtClean="0"/>
              <a:t>Bakke’s</a:t>
            </a:r>
            <a:r>
              <a:rPr lang="en-US" dirty="0" smtClean="0"/>
              <a:t> admission but did not overturn affirmative action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Affirmative Action</a:t>
            </a:r>
            <a:endParaRPr lang="en-US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549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066800"/>
            <a:ext cx="6400800" cy="5334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1"/>
                </a:solidFill>
              </a:rPr>
              <a:t>Camp </a:t>
            </a:r>
            <a:r>
              <a:rPr lang="en-US" sz="2400" b="1" dirty="0">
                <a:solidFill>
                  <a:schemeClr val="accent1"/>
                </a:solidFill>
              </a:rPr>
              <a:t>David Accords </a:t>
            </a:r>
            <a:r>
              <a:rPr lang="en-US" sz="2400" dirty="0" smtClean="0"/>
              <a:t>(</a:t>
            </a:r>
            <a:r>
              <a:rPr lang="en-US" sz="2400" dirty="0"/>
              <a:t>’78</a:t>
            </a:r>
            <a:r>
              <a:rPr lang="en-US" sz="2400" dirty="0" smtClean="0"/>
              <a:t>)  - peace treaty between Egypt &amp; Israel, Egypt recognized nation of Israel &amp; Israel withdrew troops from Sinai Peninsula 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1"/>
                </a:solidFill>
              </a:rPr>
              <a:t>Iranian Revolution </a:t>
            </a:r>
            <a:r>
              <a:rPr lang="en-US" sz="2400" dirty="0" smtClean="0"/>
              <a:t>(‘79) – opposition to Shah (emperor) of Iran led to the Ayatollah Khomeini seizing power, Shah fled to U.S. for cancer treatment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sz="2400" b="1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1"/>
                </a:solidFill>
              </a:rPr>
              <a:t>Iran-Hostage </a:t>
            </a:r>
            <a:r>
              <a:rPr lang="en-US" sz="2400" b="1" dirty="0">
                <a:solidFill>
                  <a:schemeClr val="accent1"/>
                </a:solidFill>
              </a:rPr>
              <a:t>Crisis </a:t>
            </a:r>
            <a:r>
              <a:rPr lang="en-US" sz="2400" dirty="0"/>
              <a:t>(Nov ’79-Jan </a:t>
            </a:r>
            <a:r>
              <a:rPr lang="en-US" sz="2400" dirty="0" smtClean="0"/>
              <a:t>’81) – Iranian radicals responded by invading U.S. embassy &amp; taking 66 Americans hostage, held for more than a year before being released – after Reagan’s election </a:t>
            </a:r>
            <a:endParaRPr lang="en-US" sz="2400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Carter’s </a:t>
            </a:r>
            <a:r>
              <a:rPr lang="en-US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Foreign </a:t>
            </a:r>
            <a:r>
              <a:rPr lang="en-US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Highlights</a:t>
            </a:r>
          </a:p>
        </p:txBody>
      </p:sp>
      <p:pic>
        <p:nvPicPr>
          <p:cNvPr id="4" name="Picture 2" descr="http://www.socialistviewpoint.org/july_04/Jimmy_Car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11" y="1143000"/>
            <a:ext cx="2505489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723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81328"/>
            <a:ext cx="441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“Conservative </a:t>
            </a:r>
            <a:r>
              <a:rPr lang="en-US" b="1" dirty="0">
                <a:solidFill>
                  <a:schemeClr val="accent1"/>
                </a:solidFill>
              </a:rPr>
              <a:t>Revolution</a:t>
            </a:r>
            <a:r>
              <a:rPr lang="en-US" b="1" dirty="0" smtClean="0">
                <a:solidFill>
                  <a:schemeClr val="accent1"/>
                </a:solidFill>
              </a:rPr>
              <a:t>”</a:t>
            </a:r>
          </a:p>
          <a:p>
            <a:pPr>
              <a:lnSpc>
                <a:spcPct val="90000"/>
              </a:lnSpc>
            </a:pPr>
            <a:endParaRPr lang="en-US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“Reaganomics” </a:t>
            </a:r>
            <a:r>
              <a:rPr lang="en-US" dirty="0"/>
              <a:t>– </a:t>
            </a:r>
            <a:r>
              <a:rPr lang="en-US" dirty="0" smtClean="0"/>
              <a:t>supply-side </a:t>
            </a:r>
            <a:r>
              <a:rPr lang="en-US" dirty="0"/>
              <a:t>economics adopted – </a:t>
            </a:r>
            <a:r>
              <a:rPr lang="en-US" dirty="0" smtClean="0"/>
              <a:t>reduce taxes so people will work more, have more money to spend = economic growth 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Reagan’s Domestic </a:t>
            </a:r>
            <a:r>
              <a:rPr lang="en-US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Highlights</a:t>
            </a:r>
            <a:endParaRPr lang="en-US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4" descr="http://www.workfromhomenetworkmarketing.com/images/President-Ronald-Reag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800"/>
            <a:ext cx="36576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336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839200" cy="4525963"/>
          </a:xfrm>
        </p:spPr>
        <p:txBody>
          <a:bodyPr/>
          <a:lstStyle/>
          <a:p>
            <a:r>
              <a:rPr lang="en-US" sz="2600" b="1" dirty="0" smtClean="0">
                <a:solidFill>
                  <a:schemeClr val="accent1"/>
                </a:solidFill>
              </a:rPr>
              <a:t>Iran-Contra </a:t>
            </a:r>
            <a:r>
              <a:rPr lang="en-US" sz="2600" b="1" dirty="0">
                <a:solidFill>
                  <a:schemeClr val="accent1"/>
                </a:solidFill>
              </a:rPr>
              <a:t>Scandal </a:t>
            </a:r>
            <a:r>
              <a:rPr lang="en-US" sz="2600" dirty="0"/>
              <a:t>(’86</a:t>
            </a:r>
            <a:r>
              <a:rPr lang="en-US" sz="2600" dirty="0" smtClean="0"/>
              <a:t>) – U.S. sold weapons to Iran in ’85; in exchange, Iran promised to pressure terrorist groups in Lebanon to release Am. hostages – plan not successful &amp; contradicted policy of not negotiating w/ terrorists; used money from weapon sales to fund Contras (anticommunists) in Nicaragua – previously banned by Congress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Reagan’s </a:t>
            </a:r>
            <a:r>
              <a:rPr lang="en-US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Foreign </a:t>
            </a:r>
            <a:r>
              <a:rPr lang="en-US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val="27705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1066800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1989: Berlin Wall falls &amp; </a:t>
            </a:r>
            <a:br>
              <a:rPr lang="en-US" sz="3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E. European nations throw off Communism </a:t>
            </a:r>
            <a:endParaRPr lang="en-US" sz="3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00200"/>
            <a:ext cx="41910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sz="2750" dirty="0" smtClean="0"/>
              <a:t>Berlin Wall blocked travel from communist East Berlin to democratic West Berlin</a:t>
            </a:r>
          </a:p>
          <a:p>
            <a:endParaRPr lang="en-US" sz="2750" dirty="0" smtClean="0"/>
          </a:p>
          <a:p>
            <a:r>
              <a:rPr lang="en-US" sz="2750" dirty="0" smtClean="0"/>
              <a:t>1989 – </a:t>
            </a:r>
            <a:r>
              <a:rPr lang="en-US" sz="2750" b="1" dirty="0" smtClean="0">
                <a:solidFill>
                  <a:schemeClr val="accent1"/>
                </a:solidFill>
              </a:rPr>
              <a:t>East Germany’s communist government fell; Berlin wall torn down</a:t>
            </a:r>
          </a:p>
          <a:p>
            <a:endParaRPr lang="en-US" sz="2750" dirty="0" smtClean="0"/>
          </a:p>
          <a:p>
            <a:r>
              <a:rPr lang="en-US" sz="2750" dirty="0" smtClean="0"/>
              <a:t>Communists also lost power in Poland, Hungary, Czechoslovakia, Bulgaria, &amp; Romania in 1989; Albania in 1990; Yugoslavia in 1991</a:t>
            </a:r>
          </a:p>
        </p:txBody>
      </p:sp>
      <p:pic>
        <p:nvPicPr>
          <p:cNvPr id="60419" name="Picture 3" descr="http://www.thehindu.com/multimedia/dynamic/00004/IN14_GERMANY-HISTORY-_437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4343400" cy="284281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4495800"/>
            <a:ext cx="419100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1"/>
                </a:solidFill>
              </a:rPr>
              <a:t>East German Border guards demolishing a section of the Berlin Wall </a:t>
            </a:r>
            <a:endParaRPr lang="en-US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5344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1991: Soviet Union collapses </a:t>
            </a:r>
            <a:endParaRPr lang="en-US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334000"/>
          </a:xfrm>
        </p:spPr>
        <p:txBody>
          <a:bodyPr>
            <a:normAutofit/>
          </a:bodyPr>
          <a:lstStyle/>
          <a:p>
            <a:r>
              <a:rPr lang="en-US" sz="2750" b="1" dirty="0" smtClean="0">
                <a:solidFill>
                  <a:schemeClr val="accent1"/>
                </a:solidFill>
              </a:rPr>
              <a:t>Communist Party lost power &amp; Soviet Union separated </a:t>
            </a:r>
            <a:r>
              <a:rPr lang="en-US" sz="2750" dirty="0" smtClean="0"/>
              <a:t>into 15 independent republics </a:t>
            </a:r>
          </a:p>
          <a:p>
            <a:endParaRPr lang="en-US" sz="2750" dirty="0" smtClean="0"/>
          </a:p>
          <a:p>
            <a:r>
              <a:rPr lang="en-US" sz="2750" b="1" dirty="0" smtClean="0">
                <a:solidFill>
                  <a:schemeClr val="accent1"/>
                </a:solidFill>
              </a:rPr>
              <a:t>Cold War ended </a:t>
            </a:r>
            <a:r>
              <a:rPr lang="en-US" sz="2750" dirty="0" smtClean="0"/>
              <a:t>(1945-1991)</a:t>
            </a:r>
          </a:p>
        </p:txBody>
      </p:sp>
      <p:pic>
        <p:nvPicPr>
          <p:cNvPr id="62467" name="Picture 3" descr="http://cla.calpoly.edu/~lcall/213/former_soviet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95600"/>
            <a:ext cx="5600700" cy="3590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820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5486400" cy="4724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dirty="0" smtClean="0"/>
              <a:t>Free </a:t>
            </a:r>
            <a:r>
              <a:rPr lang="en-US" sz="2600" dirty="0"/>
              <a:t>trade reappeared:  </a:t>
            </a:r>
            <a:endParaRPr lang="en-US" sz="2600" dirty="0" smtClean="0"/>
          </a:p>
          <a:p>
            <a:pPr lvl="1">
              <a:lnSpc>
                <a:spcPct val="80000"/>
              </a:lnSpc>
            </a:pPr>
            <a:r>
              <a:rPr lang="en-US" sz="2500" b="1" dirty="0" smtClean="0">
                <a:solidFill>
                  <a:schemeClr val="accent1"/>
                </a:solidFill>
              </a:rPr>
              <a:t>NAFTA (North American Free Trade Agreement) </a:t>
            </a:r>
            <a:r>
              <a:rPr lang="en-US" sz="2500" dirty="0" smtClean="0"/>
              <a:t>(‘92) – called for the gradual removal of trade restrictions among the U.S., Canada &amp; Mexico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Scandals:  </a:t>
            </a:r>
          </a:p>
          <a:p>
            <a:pPr lvl="1"/>
            <a:r>
              <a:rPr lang="en-US" sz="2700" b="1" dirty="0" smtClean="0">
                <a:solidFill>
                  <a:schemeClr val="accent1"/>
                </a:solidFill>
              </a:rPr>
              <a:t>Lewinsky</a:t>
            </a:r>
            <a:r>
              <a:rPr lang="en-US" sz="2700" dirty="0" smtClean="0"/>
              <a:t> – Clinton’s affair with a White House intern, lied under oath about affair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Impeached</a:t>
            </a:r>
            <a:r>
              <a:rPr lang="en-US" dirty="0" smtClean="0"/>
              <a:t> in ’98 - acquitted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Clinton’s </a:t>
            </a:r>
            <a:r>
              <a:rPr lang="en-US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Highlights</a:t>
            </a:r>
            <a:endParaRPr lang="en-US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5" descr="0136P~Bill-Clinton-Pos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8736" y="1447800"/>
            <a:ext cx="2798064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587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81328"/>
            <a:ext cx="4724400" cy="47670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 W Bush (R)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v</a:t>
            </a:r>
            <a:r>
              <a:rPr lang="en-US" dirty="0"/>
              <a:t>. Gore (D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Disputed election </a:t>
            </a:r>
            <a:r>
              <a:rPr lang="en-US" dirty="0"/>
              <a:t>in </a:t>
            </a:r>
            <a:r>
              <a:rPr lang="en-US" dirty="0" smtClean="0"/>
              <a:t>Florida (25 Electoral College votes); </a:t>
            </a:r>
            <a:r>
              <a:rPr lang="en-US" dirty="0"/>
              <a:t>Bush awarded victory in </a:t>
            </a:r>
            <a:r>
              <a:rPr lang="en-US" dirty="0" smtClean="0"/>
              <a:t>FL &amp; </a:t>
            </a:r>
            <a:r>
              <a:rPr lang="en-US" dirty="0"/>
              <a:t>therefore won Electoral College </a:t>
            </a:r>
            <a:r>
              <a:rPr lang="en-US" dirty="0" smtClean="0"/>
              <a:t>majority (by 1 vote) </a:t>
            </a:r>
            <a:r>
              <a:rPr lang="en-US" dirty="0"/>
              <a:t>(Gore won popular vote)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Election of 2000</a:t>
            </a:r>
          </a:p>
        </p:txBody>
      </p:sp>
      <p:sp>
        <p:nvSpPr>
          <p:cNvPr id="4" name="Oval 3"/>
          <p:cNvSpPr/>
          <p:nvPr/>
        </p:nvSpPr>
        <p:spPr>
          <a:xfrm>
            <a:off x="533400" y="1371600"/>
            <a:ext cx="2514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www.unc.edu/~johnd530/Dubya_files/President-George-W-Bush-Official-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143000"/>
            <a:ext cx="3734406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464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Terrorist attack by </a:t>
            </a:r>
            <a:r>
              <a:rPr lang="en-US" b="1" dirty="0" smtClean="0">
                <a:solidFill>
                  <a:schemeClr val="accent1"/>
                </a:solidFill>
              </a:rPr>
              <a:t>Osama bin Laden</a:t>
            </a:r>
            <a:r>
              <a:rPr lang="en-US" dirty="0" smtClean="0"/>
              <a:t>’s </a:t>
            </a:r>
            <a:r>
              <a:rPr lang="en-US" b="1" dirty="0" smtClean="0">
                <a:solidFill>
                  <a:schemeClr val="accent1"/>
                </a:solidFill>
              </a:rPr>
              <a:t>al Qaeda </a:t>
            </a:r>
            <a:r>
              <a:rPr lang="en-US" dirty="0" smtClean="0"/>
              <a:t>network</a:t>
            </a:r>
          </a:p>
          <a:p>
            <a:r>
              <a:rPr lang="en-US" dirty="0" smtClean="0"/>
              <a:t>More than 3,000 Americans died </a:t>
            </a:r>
          </a:p>
          <a:p>
            <a:r>
              <a:rPr lang="en-US" dirty="0" smtClean="0"/>
              <a:t>Bush declares “war on terrorism”</a:t>
            </a:r>
          </a:p>
          <a:p>
            <a:r>
              <a:rPr lang="en-US" dirty="0" smtClean="0"/>
              <a:t>American intervention: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Afghanistan: </a:t>
            </a:r>
            <a:r>
              <a:rPr lang="en-US" dirty="0" smtClean="0"/>
              <a:t>Bin Laden believed to be hiding in Afghanistan where </a:t>
            </a:r>
            <a:r>
              <a:rPr lang="en-US" b="1" dirty="0" smtClean="0">
                <a:solidFill>
                  <a:schemeClr val="accent1"/>
                </a:solidFill>
              </a:rPr>
              <a:t>Taliban</a:t>
            </a:r>
            <a:r>
              <a:rPr lang="en-US" dirty="0" smtClean="0"/>
              <a:t> government let them run terrorist training camps; U.S. overthrew Taliban gov’t; held free elections &amp; wrote a new constitution   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Iraq</a:t>
            </a:r>
            <a:r>
              <a:rPr lang="en-US" dirty="0" smtClean="0"/>
              <a:t>: believed </a:t>
            </a:r>
            <a:r>
              <a:rPr lang="en-US" b="1" dirty="0" smtClean="0">
                <a:solidFill>
                  <a:schemeClr val="accent1"/>
                </a:solidFill>
              </a:rPr>
              <a:t>Saddam Hussein </a:t>
            </a:r>
            <a:r>
              <a:rPr lang="en-US" dirty="0" smtClean="0"/>
              <a:t>was building &amp; stockpiling </a:t>
            </a:r>
            <a:r>
              <a:rPr lang="en-US" b="1" dirty="0" smtClean="0">
                <a:solidFill>
                  <a:schemeClr val="accent1"/>
                </a:solidFill>
              </a:rPr>
              <a:t>Weapons of Mass Destruction (WMD)</a:t>
            </a:r>
            <a:r>
              <a:rPr lang="en-US" dirty="0" smtClean="0"/>
              <a:t>; 2003 </a:t>
            </a:r>
            <a:r>
              <a:rPr lang="en-US" b="1" dirty="0" smtClean="0">
                <a:solidFill>
                  <a:schemeClr val="accent1"/>
                </a:solidFill>
              </a:rPr>
              <a:t>Operation Iraqi Freedom </a:t>
            </a:r>
            <a:r>
              <a:rPr lang="en-US" dirty="0" smtClean="0"/>
              <a:t>– U.S. forces invade; 2005 Iraq wrote new constitution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September 11, 2001</a:t>
            </a:r>
            <a:endParaRPr lang="en-US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93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Wagner Act</a:t>
            </a:r>
            <a:br>
              <a:rPr lang="en-US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(1935) </a:t>
            </a:r>
            <a:endParaRPr lang="en-US" sz="3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4495800" cy="44957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Maiandra GD" pitchFamily="34" charset="0"/>
              </a:rPr>
              <a:t>guaranteed </a:t>
            </a:r>
            <a:r>
              <a:rPr lang="en-US" dirty="0">
                <a:latin typeface="Maiandra GD" pitchFamily="34" charset="0"/>
              </a:rPr>
              <a:t>unions collective bargaining </a:t>
            </a:r>
            <a:r>
              <a:rPr lang="en-US" dirty="0" smtClean="0">
                <a:latin typeface="Maiandra GD" pitchFamily="34" charset="0"/>
              </a:rPr>
              <a:t>rights</a:t>
            </a:r>
          </a:p>
          <a:p>
            <a:pPr>
              <a:buNone/>
            </a:pPr>
            <a:endParaRPr lang="en-US" dirty="0">
              <a:latin typeface="Maiandra GD" pitchFamily="34" charset="0"/>
            </a:endParaRPr>
          </a:p>
          <a:p>
            <a:r>
              <a:rPr lang="en-US" dirty="0" smtClean="0">
                <a:latin typeface="Maiandra GD" pitchFamily="34" charset="0"/>
              </a:rPr>
              <a:t>outlawed </a:t>
            </a:r>
            <a:r>
              <a:rPr lang="en-US" dirty="0">
                <a:latin typeface="Maiandra GD" pitchFamily="34" charset="0"/>
              </a:rPr>
              <a:t>discrimination against workers due to union </a:t>
            </a:r>
            <a:r>
              <a:rPr lang="en-US" dirty="0" smtClean="0">
                <a:latin typeface="Maiandra GD" pitchFamily="34" charset="0"/>
              </a:rPr>
              <a:t>membership/activities</a:t>
            </a:r>
          </a:p>
          <a:p>
            <a:endParaRPr lang="en-US" dirty="0">
              <a:latin typeface="Maiandra GD" pitchFamily="34" charset="0"/>
            </a:endParaRPr>
          </a:p>
          <a:p>
            <a:r>
              <a:rPr lang="en-US" dirty="0" smtClean="0">
                <a:latin typeface="Maiandra GD" pitchFamily="34" charset="0"/>
              </a:rPr>
              <a:t>set </a:t>
            </a:r>
            <a:r>
              <a:rPr lang="en-US" dirty="0">
                <a:latin typeface="Maiandra GD" pitchFamily="34" charset="0"/>
              </a:rPr>
              <a:t>up NLRB </a:t>
            </a:r>
            <a:r>
              <a:rPr lang="en-US" dirty="0" smtClean="0">
                <a:latin typeface="Maiandra GD" pitchFamily="34" charset="0"/>
              </a:rPr>
              <a:t>to </a:t>
            </a:r>
            <a:r>
              <a:rPr lang="en-US" dirty="0">
                <a:latin typeface="Maiandra GD" pitchFamily="34" charset="0"/>
              </a:rPr>
              <a:t>enforce law’s provisions</a:t>
            </a:r>
          </a:p>
        </p:txBody>
      </p:sp>
      <p:pic>
        <p:nvPicPr>
          <p:cNvPr id="63492" name="Picture 4" descr="http://graphics8.nytimes.com/images/2008/01/06/arts/06jhens.lar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4152216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738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0" y="1066800"/>
            <a:ext cx="4343400" cy="548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2296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FDR </a:t>
            </a:r>
            <a:r>
              <a:rPr lang="en-US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&amp; </a:t>
            </a:r>
            <a:r>
              <a:rPr lang="en-US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Eleanor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4191000" cy="5257800"/>
          </a:xfrm>
          <a:noFill/>
          <a:ln/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Maiandra GD" pitchFamily="34" charset="0"/>
              </a:rPr>
              <a:t>FDR depended </a:t>
            </a:r>
            <a:r>
              <a:rPr lang="en-US" dirty="0" smtClean="0">
                <a:latin typeface="Maiandra GD" pitchFamily="34" charset="0"/>
              </a:rPr>
              <a:t>on Eleanor</a:t>
            </a:r>
          </a:p>
          <a:p>
            <a:pPr>
              <a:buNone/>
            </a:pPr>
            <a:endParaRPr lang="en-US" dirty="0">
              <a:latin typeface="Maiandra GD" pitchFamily="34" charset="0"/>
            </a:endParaRPr>
          </a:p>
          <a:p>
            <a:r>
              <a:rPr lang="en-US" dirty="0">
                <a:latin typeface="Maiandra GD" pitchFamily="34" charset="0"/>
              </a:rPr>
              <a:t>She traveled </a:t>
            </a:r>
            <a:r>
              <a:rPr lang="en-US" dirty="0" smtClean="0">
                <a:latin typeface="Maiandra GD" pitchFamily="34" charset="0"/>
              </a:rPr>
              <a:t>&amp; interacted w/ </a:t>
            </a:r>
            <a:r>
              <a:rPr lang="en-US" dirty="0">
                <a:latin typeface="Maiandra GD" pitchFamily="34" charset="0"/>
              </a:rPr>
              <a:t>American people serving as FDR’s </a:t>
            </a:r>
            <a:r>
              <a:rPr lang="en-US" dirty="0" smtClean="0">
                <a:latin typeface="Maiandra GD" pitchFamily="34" charset="0"/>
              </a:rPr>
              <a:t>“eyes &amp; ears”</a:t>
            </a:r>
          </a:p>
          <a:p>
            <a:pPr>
              <a:buNone/>
            </a:pPr>
            <a:endParaRPr lang="en-US" dirty="0">
              <a:latin typeface="Maiandra GD" pitchFamily="34" charset="0"/>
            </a:endParaRPr>
          </a:p>
          <a:p>
            <a:r>
              <a:rPr lang="en-US" dirty="0">
                <a:latin typeface="Maiandra GD" pitchFamily="34" charset="0"/>
              </a:rPr>
              <a:t>1933 Bonus Army incident; FDR sends Eleanor instead of </a:t>
            </a:r>
            <a:r>
              <a:rPr lang="en-US" dirty="0" smtClean="0">
                <a:latin typeface="Maiandra GD" pitchFamily="34" charset="0"/>
              </a:rPr>
              <a:t>army</a:t>
            </a:r>
            <a:endParaRPr lang="en-US" dirty="0">
              <a:latin typeface="Maiandra GD" pitchFamily="34" charset="0"/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19200"/>
            <a:ext cx="40100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402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914400"/>
            <a:ext cx="5257800" cy="55626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Maiandra GD" pitchFamily="34" charset="0"/>
              </a:rPr>
              <a:t>offered advice on policy issues</a:t>
            </a:r>
          </a:p>
          <a:p>
            <a:endParaRPr lang="en-US" dirty="0" smtClean="0">
              <a:latin typeface="Maiandra GD" pitchFamily="34" charset="0"/>
            </a:endParaRPr>
          </a:p>
          <a:p>
            <a:r>
              <a:rPr lang="en-US" dirty="0" smtClean="0">
                <a:latin typeface="Maiandra GD" pitchFamily="34" charset="0"/>
              </a:rPr>
              <a:t>advocated public health &amp; education, promoted arts, addressed flood control </a:t>
            </a:r>
          </a:p>
          <a:p>
            <a:endParaRPr lang="en-US" dirty="0" smtClean="0">
              <a:latin typeface="Maiandra GD" pitchFamily="34" charset="0"/>
            </a:endParaRPr>
          </a:p>
          <a:p>
            <a:r>
              <a:rPr lang="en-US" dirty="0" smtClean="0">
                <a:latin typeface="Maiandra GD" pitchFamily="34" charset="0"/>
              </a:rPr>
              <a:t>gave money she earned to charity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Eleanor</a:t>
            </a:r>
            <a:endParaRPr lang="en-US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4034" name="Picture 2" descr="http://images1.cpcache.com/product/336656441v4_480x480_Front.jpg"/>
          <p:cNvPicPr>
            <a:picLocks noChangeAspect="1" noChangeArrowheads="1"/>
          </p:cNvPicPr>
          <p:nvPr/>
        </p:nvPicPr>
        <p:blipFill>
          <a:blip r:embed="rId2" cstate="print"/>
          <a:srcRect l="4244" t="12732" r="4509" b="10875"/>
          <a:stretch>
            <a:fillRect/>
          </a:stretch>
        </p:blipFill>
        <p:spPr bwMode="auto">
          <a:xfrm>
            <a:off x="5791200" y="4242390"/>
            <a:ext cx="2942166" cy="2463209"/>
          </a:xfrm>
          <a:prstGeom prst="rect">
            <a:avLst/>
          </a:prstGeom>
          <a:noFill/>
        </p:spPr>
      </p:pic>
      <p:pic>
        <p:nvPicPr>
          <p:cNvPr id="44036" name="Picture 4" descr="http://www.gis.net/~mtf/er2web.JPG"/>
          <p:cNvPicPr>
            <a:picLocks noChangeAspect="1" noChangeArrowheads="1"/>
          </p:cNvPicPr>
          <p:nvPr/>
        </p:nvPicPr>
        <p:blipFill>
          <a:blip r:embed="rId3" cstate="print"/>
          <a:srcRect l="10859" r="17929"/>
          <a:stretch>
            <a:fillRect/>
          </a:stretch>
        </p:blipFill>
        <p:spPr bwMode="auto">
          <a:xfrm>
            <a:off x="457200" y="1210688"/>
            <a:ext cx="3200400" cy="320891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4543961"/>
            <a:ext cx="365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latin typeface="Maiandra GD" pitchFamily="34" charset="0"/>
              </a:rPr>
              <a:t>Eleanor changed the office of First Lady from a ceremonial role to a position of action &amp; involvement.</a:t>
            </a:r>
          </a:p>
        </p:txBody>
      </p:sp>
    </p:spTree>
    <p:extLst>
      <p:ext uri="{BB962C8B-B14F-4D97-AF65-F5344CB8AC3E}">
        <p14:creationId xmlns:p14="http://schemas.microsoft.com/office/powerpoint/2010/main" val="34383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2914</Words>
  <Application>Microsoft Office PowerPoint</Application>
  <PresentationFormat>On-screen Show (4:3)</PresentationFormat>
  <Paragraphs>417</Paragraphs>
  <Slides>68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Causes of the Depression</vt:lpstr>
      <vt:lpstr>The Dust Bowl</vt:lpstr>
      <vt:lpstr>Impact on Americans </vt:lpstr>
      <vt:lpstr>The Dust Bowl</vt:lpstr>
      <vt:lpstr>New Deal: TVA (1933)</vt:lpstr>
      <vt:lpstr>SSA (1935)</vt:lpstr>
      <vt:lpstr>Wagner Act  (1935) </vt:lpstr>
      <vt:lpstr>FDR &amp; Eleanor</vt:lpstr>
      <vt:lpstr>Eleanor</vt:lpstr>
      <vt:lpstr>Challenges to Roosevelt’s “New Deal”</vt:lpstr>
      <vt:lpstr>FDR’s “Court Packing Bill”</vt:lpstr>
      <vt:lpstr>     Reaction to FDR’s Plan</vt:lpstr>
      <vt:lpstr>United States’ Action during WWII</vt:lpstr>
      <vt:lpstr>Another Neutrality Act</vt:lpstr>
      <vt:lpstr>African Americans Gain Civil Rights</vt:lpstr>
      <vt:lpstr>Japan Attacks Pearl Harbor</vt:lpstr>
      <vt:lpstr>Challenges to Civil Liberties</vt:lpstr>
      <vt:lpstr>Roosevelt Inches Toward Involvement</vt:lpstr>
      <vt:lpstr>WWII: Battle of Midway</vt:lpstr>
      <vt:lpstr>WWII: D-Day</vt:lpstr>
      <vt:lpstr>World War II Allied Conferences</vt:lpstr>
      <vt:lpstr>Potsdam: Division of Germany</vt:lpstr>
      <vt:lpstr>Supporting War Effort</vt:lpstr>
      <vt:lpstr>Women Work for Victory</vt:lpstr>
      <vt:lpstr>The Manhattan Project</vt:lpstr>
      <vt:lpstr>1947: Truman Doctrine announced </vt:lpstr>
      <vt:lpstr>1948: Marshall Plan authorized  </vt:lpstr>
      <vt:lpstr>1947: Kennan outlines Containment Policy </vt:lpstr>
      <vt:lpstr>1949: People’s Republic of China proclaimed </vt:lpstr>
      <vt:lpstr>1950: Korean War begins </vt:lpstr>
      <vt:lpstr>1953: Korean War ends </vt:lpstr>
      <vt:lpstr>1950: Another Red Scare - McCarthyism  </vt:lpstr>
      <vt:lpstr>1961: Bay of Pigs invasion </vt:lpstr>
      <vt:lpstr>1962: Cuban Missile Crisis </vt:lpstr>
      <vt:lpstr>1968: Vietnam War – Tet Offensive </vt:lpstr>
      <vt:lpstr>Baby Boom</vt:lpstr>
      <vt:lpstr>Levittown</vt:lpstr>
      <vt:lpstr>Interstate Highway Act</vt:lpstr>
      <vt:lpstr>Election of 1960</vt:lpstr>
      <vt:lpstr>1957: Sputnik launched by Soviets &amp; U.S. reaction </vt:lpstr>
      <vt:lpstr>Truman’s desegregation of the military</vt:lpstr>
      <vt:lpstr>Jackie Robinson breaks the color line</vt:lpstr>
      <vt:lpstr>Brown v. Board of Education of Topeka, KS</vt:lpstr>
      <vt:lpstr>King’s arrest  &amp; Letter from a     Birmingham Jail</vt:lpstr>
      <vt:lpstr>March on Washington &amp;  “I Have a Dream” Speech</vt:lpstr>
      <vt:lpstr>Civil Rights Act of 1964</vt:lpstr>
      <vt:lpstr>Voting Rights Act of 1965</vt:lpstr>
      <vt:lpstr>Warren Court</vt:lpstr>
      <vt:lpstr>Johnson’s Domestic Highlights</vt:lpstr>
      <vt:lpstr>Martin Luther King’s assassination</vt:lpstr>
      <vt:lpstr>Robert Kennedy: Assassination </vt:lpstr>
      <vt:lpstr>Formation of SCLC</vt:lpstr>
      <vt:lpstr>Formation of SNCC</vt:lpstr>
      <vt:lpstr>Women’s Rights Movement  1960s &amp; ‘70s</vt:lpstr>
      <vt:lpstr>Cesar Chavez &amp;  United Farm Workers’ movement</vt:lpstr>
      <vt:lpstr>Environmental Movement </vt:lpstr>
      <vt:lpstr>Election of 1964</vt:lpstr>
      <vt:lpstr>1972: Nixon visits China </vt:lpstr>
      <vt:lpstr>Nixon &amp; Watergate</vt:lpstr>
      <vt:lpstr>Affirmative Action</vt:lpstr>
      <vt:lpstr>Carter’s Foreign Highlights</vt:lpstr>
      <vt:lpstr>Reagan’s Domestic Highlights</vt:lpstr>
      <vt:lpstr>Reagan’s Foreign Highlights</vt:lpstr>
      <vt:lpstr>1989: Berlin Wall falls &amp;  E. European nations throw off Communism </vt:lpstr>
      <vt:lpstr>1991: Soviet Union collapses </vt:lpstr>
      <vt:lpstr>Clinton’s Highlights</vt:lpstr>
      <vt:lpstr>Election of 2000</vt:lpstr>
      <vt:lpstr>September 11, 2001</vt:lpstr>
    </vt:vector>
  </TitlesOfParts>
  <Company>SCCPSS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the Depression</dc:title>
  <dc:creator>Colin P. Smith</dc:creator>
  <cp:lastModifiedBy>Colin P. Smith</cp:lastModifiedBy>
  <cp:revision>1</cp:revision>
  <dcterms:created xsi:type="dcterms:W3CDTF">2014-04-23T16:58:19Z</dcterms:created>
  <dcterms:modified xsi:type="dcterms:W3CDTF">2014-04-23T16:58:59Z</dcterms:modified>
</cp:coreProperties>
</file>