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50"/>
  </p:notesMasterIdLst>
  <p:sldIdLst>
    <p:sldId id="256" r:id="rId3"/>
    <p:sldId id="299" r:id="rId4"/>
    <p:sldId id="257" r:id="rId5"/>
    <p:sldId id="258" r:id="rId6"/>
    <p:sldId id="259" r:id="rId7"/>
    <p:sldId id="260" r:id="rId8"/>
    <p:sldId id="300" r:id="rId9"/>
    <p:sldId id="301" r:id="rId10"/>
    <p:sldId id="302" r:id="rId11"/>
    <p:sldId id="303" r:id="rId12"/>
    <p:sldId id="304" r:id="rId13"/>
    <p:sldId id="305" r:id="rId14"/>
    <p:sldId id="268" r:id="rId15"/>
    <p:sldId id="306" r:id="rId16"/>
    <p:sldId id="270" r:id="rId17"/>
    <p:sldId id="307" r:id="rId18"/>
    <p:sldId id="308" r:id="rId19"/>
    <p:sldId id="309" r:id="rId20"/>
    <p:sldId id="310" r:id="rId21"/>
    <p:sldId id="311" r:id="rId22"/>
    <p:sldId id="278" r:id="rId23"/>
    <p:sldId id="312" r:id="rId24"/>
    <p:sldId id="313" r:id="rId25"/>
    <p:sldId id="279" r:id="rId26"/>
    <p:sldId id="280" r:id="rId27"/>
    <p:sldId id="281" r:id="rId28"/>
    <p:sldId id="314" r:id="rId29"/>
    <p:sldId id="315" r:id="rId30"/>
    <p:sldId id="316" r:id="rId31"/>
    <p:sldId id="286" r:id="rId32"/>
    <p:sldId id="287" r:id="rId33"/>
    <p:sldId id="317" r:id="rId34"/>
    <p:sldId id="318" r:id="rId35"/>
    <p:sldId id="319" r:id="rId36"/>
    <p:sldId id="292" r:id="rId37"/>
    <p:sldId id="320" r:id="rId38"/>
    <p:sldId id="321" r:id="rId39"/>
    <p:sldId id="322" r:id="rId40"/>
    <p:sldId id="296" r:id="rId41"/>
    <p:sldId id="297" r:id="rId42"/>
    <p:sldId id="323" r:id="rId43"/>
    <p:sldId id="324" r:id="rId44"/>
    <p:sldId id="327" r:id="rId45"/>
    <p:sldId id="325" r:id="rId46"/>
    <p:sldId id="326" r:id="rId47"/>
    <p:sldId id="328" r:id="rId48"/>
    <p:sldId id="32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2E4F-EFC5-4342-81A5-1EAE393EF5D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A4EB-3649-4213-92F4-777594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AFE4C-1F41-4177-B313-7D92C1A950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CF20-FDFB-480E-8805-7BBDAFEFD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6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9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EOCT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founded: </a:t>
            </a:r>
            <a:r>
              <a:rPr lang="en-US" dirty="0" smtClean="0"/>
              <a:t>1636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Founder/Group: </a:t>
            </a:r>
            <a:r>
              <a:rPr lang="en-US" dirty="0" smtClean="0"/>
              <a:t>Roger Williams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Settlement:</a:t>
            </a:r>
            <a:r>
              <a:rPr lang="en-US" dirty="0" smtClean="0"/>
              <a:t> create a refuge for radical Puritans (religious dissenters)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Facts:</a:t>
            </a:r>
          </a:p>
          <a:p>
            <a:pPr lvl="1"/>
            <a:r>
              <a:rPr lang="en-US" dirty="0" smtClean="0"/>
              <a:t>Kicked out of Mass. Bay:</a:t>
            </a:r>
          </a:p>
          <a:p>
            <a:pPr lvl="2"/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Williams</a:t>
            </a:r>
            <a:r>
              <a:rPr lang="en-US" sz="2300" dirty="0" smtClean="0"/>
              <a:t> – pay Indians for lan</a:t>
            </a:r>
            <a:r>
              <a:rPr lang="en-US" dirty="0" smtClean="0"/>
              <a:t>d </a:t>
            </a:r>
          </a:p>
          <a:p>
            <a:pPr lvl="2"/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Anne Hutchinson </a:t>
            </a:r>
            <a:r>
              <a:rPr lang="en-US" sz="2300" dirty="0" smtClean="0"/>
              <a:t>– argued </a:t>
            </a:r>
          </a:p>
          <a:p>
            <a:pPr lvl="2">
              <a:buNone/>
            </a:pPr>
            <a:r>
              <a:rPr lang="en-US" sz="2300" dirty="0" smtClean="0"/>
              <a:t>		Mass. had not done enough </a:t>
            </a:r>
          </a:p>
          <a:p>
            <a:pPr lvl="2">
              <a:buNone/>
            </a:pPr>
            <a:r>
              <a:rPr lang="en-US" sz="2300" dirty="0" smtClean="0"/>
              <a:t>		to break from Anglican ways</a:t>
            </a:r>
          </a:p>
          <a:p>
            <a:pPr lvl="1"/>
            <a:r>
              <a:rPr lang="en-US" sz="2500" dirty="0" smtClean="0"/>
              <a:t>Separation of church &amp; state</a:t>
            </a:r>
          </a:p>
          <a:p>
            <a:pPr lvl="2">
              <a:buNone/>
            </a:pPr>
            <a:r>
              <a:rPr lang="en-US" sz="23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Rhode Island </a:t>
            </a:r>
            <a:endParaRPr lang="en-US" dirty="0"/>
          </a:p>
        </p:txBody>
      </p:sp>
      <p:pic>
        <p:nvPicPr>
          <p:cNvPr id="39938" name="Picture 2" descr="http://1.bp.blogspot.com/_3Tcgdi8WJTU/TIg6NM1il5I/AAAAAAAAAKE/VsHdXzxLY2Y/s1600/englandcolonies.jpg"/>
          <p:cNvPicPr>
            <a:picLocks noChangeAspect="1" noChangeArrowheads="1"/>
          </p:cNvPicPr>
          <p:nvPr/>
        </p:nvPicPr>
        <p:blipFill>
          <a:blip r:embed="rId2" cstate="print"/>
          <a:srcRect t="7129" b="10319"/>
          <a:stretch>
            <a:fillRect/>
          </a:stretch>
        </p:blipFill>
        <p:spPr bwMode="auto">
          <a:xfrm>
            <a:off x="5562600" y="3352800"/>
            <a:ext cx="3124200" cy="30480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5218639">
            <a:off x="6897123" y="5535905"/>
            <a:ext cx="817242" cy="43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New England Colonies: Key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Salem Witch Trials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King Phillip’s War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Salem, Massachusetts</a:t>
            </a:r>
          </a:p>
          <a:p>
            <a:endParaRPr lang="en-US" dirty="0" smtClean="0"/>
          </a:p>
          <a:p>
            <a:r>
              <a:rPr lang="en-US" dirty="0" smtClean="0"/>
              <a:t>1692</a:t>
            </a:r>
          </a:p>
          <a:p>
            <a:endParaRPr lang="en-US" dirty="0" smtClean="0"/>
          </a:p>
          <a:p>
            <a:r>
              <a:rPr lang="en-US" dirty="0" smtClean="0"/>
              <a:t>Authorities tried, convicted, &amp; executed 19 suspected witches</a:t>
            </a:r>
          </a:p>
          <a:p>
            <a:endParaRPr lang="en-US" dirty="0" smtClean="0"/>
          </a:p>
          <a:p>
            <a:r>
              <a:rPr lang="en-US" dirty="0" smtClean="0"/>
              <a:t>Ended when prominent citizens were accused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major Indian rebellion</a:t>
            </a:r>
          </a:p>
          <a:p>
            <a:endParaRPr lang="en-US" dirty="0" smtClean="0"/>
          </a:p>
          <a:p>
            <a:r>
              <a:rPr lang="en-US" dirty="0" smtClean="0"/>
              <a:t>1675</a:t>
            </a:r>
          </a:p>
          <a:p>
            <a:endParaRPr lang="en-US" dirty="0" smtClean="0"/>
          </a:p>
          <a:p>
            <a:r>
              <a:rPr lang="en-US" dirty="0" smtClean="0"/>
              <a:t>Indian chief Metacom (known as “King Phillip) blamed, but multiple tribes fought</a:t>
            </a:r>
          </a:p>
          <a:p>
            <a:endParaRPr lang="en-US" dirty="0" smtClean="0"/>
          </a:p>
          <a:p>
            <a:r>
              <a:rPr lang="en-US" dirty="0" smtClean="0"/>
              <a:t>Indians defeated &amp; lost most of remaining land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by 1662 by New England Puritans </a:t>
            </a:r>
          </a:p>
          <a:p>
            <a:endParaRPr lang="en-US" dirty="0" smtClean="0"/>
          </a:p>
          <a:p>
            <a:r>
              <a:rPr lang="en-US" dirty="0" smtClean="0"/>
              <a:t>Form of partial church membership for children and grandchildren of full members </a:t>
            </a:r>
          </a:p>
          <a:p>
            <a:endParaRPr lang="en-US" dirty="0" smtClean="0"/>
          </a:p>
          <a:p>
            <a:r>
              <a:rPr lang="en-US" dirty="0" smtClean="0"/>
              <a:t>Goal: keep current members &amp; attract new ones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Half-Way Covenant </a:t>
            </a:r>
          </a:p>
        </p:txBody>
      </p:sp>
      <p:pic>
        <p:nvPicPr>
          <p:cNvPr id="4" name="Picture 8" descr="puritans_engr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42911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1684 - Mass. lost its charter &amp; a new legislature established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Mass. became a royal colony in 1691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Massachusetts Charter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founded: </a:t>
            </a:r>
            <a:r>
              <a:rPr lang="en-US" dirty="0" smtClean="0"/>
              <a:t>1682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Founder/Group: </a:t>
            </a:r>
            <a:r>
              <a:rPr lang="en-US" dirty="0" smtClean="0"/>
              <a:t>William Penn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Settlement: </a:t>
            </a:r>
            <a:r>
              <a:rPr lang="en-US" dirty="0" smtClean="0"/>
              <a:t>debt paid to Penn by King Charles II of England; created to be a safe haven for Quakers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Facts:</a:t>
            </a:r>
          </a:p>
          <a:p>
            <a:pPr lvl="1"/>
            <a:r>
              <a:rPr lang="en-US" dirty="0" smtClean="0"/>
              <a:t>Quakers – followed “Inner Light” to </a:t>
            </a:r>
          </a:p>
          <a:p>
            <a:pPr lvl="1">
              <a:buNone/>
            </a:pPr>
            <a:r>
              <a:rPr lang="en-US" dirty="0" smtClean="0"/>
              <a:t>		understand Bible, men &amp; women </a:t>
            </a:r>
          </a:p>
          <a:p>
            <a:pPr lvl="1">
              <a:buNone/>
            </a:pPr>
            <a:r>
              <a:rPr lang="en-US" dirty="0" smtClean="0"/>
              <a:t>		spiritually equal, pacifists, </a:t>
            </a:r>
          </a:p>
          <a:p>
            <a:pPr lvl="1">
              <a:buNone/>
            </a:pPr>
            <a:r>
              <a:rPr lang="en-US" dirty="0" smtClean="0"/>
              <a:t>		t</a:t>
            </a:r>
            <a:r>
              <a:rPr lang="en-US" sz="2500" dirty="0" smtClean="0"/>
              <a:t>olerated other faiths</a:t>
            </a:r>
          </a:p>
          <a:p>
            <a:pPr lvl="1"/>
            <a:r>
              <a:rPr lang="en-US" sz="2500" dirty="0" smtClean="0"/>
              <a:t>Peace w/ local Indians</a:t>
            </a:r>
          </a:p>
          <a:p>
            <a:pPr lvl="2">
              <a:buNone/>
            </a:pPr>
            <a:r>
              <a:rPr lang="en-US" sz="23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Pennsylvania  </a:t>
            </a:r>
            <a:endParaRPr lang="en-US" dirty="0"/>
          </a:p>
        </p:txBody>
      </p:sp>
      <p:pic>
        <p:nvPicPr>
          <p:cNvPr id="6" name="Picture 2" descr="https://swogdog.wikispaces.com/file/view/MiddleColonies2.gif/55577082/MiddleColonies2.gif"/>
          <p:cNvPicPr>
            <a:picLocks noChangeAspect="1" noChangeArrowheads="1"/>
          </p:cNvPicPr>
          <p:nvPr/>
        </p:nvPicPr>
        <p:blipFill>
          <a:blip r:embed="rId2" cstate="print"/>
          <a:srcRect l="13659" t="3450" b="6736"/>
          <a:stretch>
            <a:fillRect/>
          </a:stretch>
        </p:blipFill>
        <p:spPr bwMode="auto">
          <a:xfrm>
            <a:off x="5992685" y="3138787"/>
            <a:ext cx="2656451" cy="3262013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 rot="10596983">
            <a:off x="6090272" y="4710393"/>
            <a:ext cx="1677974" cy="1156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settlers founded the colony of Canada (New France)</a:t>
            </a:r>
          </a:p>
          <a:p>
            <a:r>
              <a:rPr lang="en-US" dirty="0" smtClean="0"/>
              <a:t>trapping and fur trade important to economy</a:t>
            </a:r>
          </a:p>
          <a:p>
            <a:r>
              <a:rPr lang="en-US" dirty="0" smtClean="0"/>
              <a:t>develop relationships with Native Americans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Quebec – fur trade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84109"/>
            <a:ext cx="5943600" cy="4940491"/>
          </a:xfrm>
        </p:spPr>
        <p:txBody>
          <a:bodyPr>
            <a:normAutofit/>
          </a:bodyPr>
          <a:lstStyle/>
          <a:p>
            <a:r>
              <a:rPr lang="en-US" b="1" dirty="0" smtClean="0"/>
              <a:t>Government: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salutary neglect </a:t>
            </a:r>
            <a:r>
              <a:rPr lang="en-US" dirty="0" smtClean="0"/>
              <a:t>– allowed colonies local self-rule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Economic: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mercantilism</a:t>
            </a:r>
            <a:r>
              <a:rPr lang="en-US" dirty="0" smtClean="0"/>
              <a:t> – policy where a nation (mother country) gained wealth by exporting more manufactured goods than it imported;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goal:  </a:t>
            </a:r>
            <a:r>
              <a:rPr lang="en-US" dirty="0" smtClean="0"/>
              <a:t>get gold &amp; silver through trade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England’s Policies Toward Colonies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57348" name="Picture 4" descr="http://www.us-coin-values-advisor.com/images/Gold-Bars-Clip-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1978152" cy="1676400"/>
          </a:xfrm>
          <a:prstGeom prst="rect">
            <a:avLst/>
          </a:prstGeom>
          <a:noFill/>
        </p:spPr>
      </p:pic>
      <p:pic>
        <p:nvPicPr>
          <p:cNvPr id="5" name="Picture 9" descr="5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4038600"/>
            <a:ext cx="30099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Three-part voyage called </a:t>
            </a:r>
            <a:r>
              <a:rPr lang="en-US" b="1" dirty="0" smtClean="0"/>
              <a:t>triangular trade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/>
            <a:r>
              <a:rPr lang="en-US" b="1" dirty="0" smtClean="0"/>
              <a:t>Middle Passage </a:t>
            </a:r>
            <a:r>
              <a:rPr lang="en-US" dirty="0" smtClean="0"/>
              <a:t>– forced transport of enslaved Africans from W. Africa to Americas; cramped ships, suffered inhumane treatment = 10% died</a:t>
            </a:r>
          </a:p>
          <a:p>
            <a:pPr algn="ctr"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(pages 68-69)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Trans-Atlantic Trade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50178" name="Picture 2" descr="http://www.ttrb.ac.uk/attachments/bbedf081-9c2a-47ee-8edf-04c6441c8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611" y="1524001"/>
            <a:ext cx="5529789" cy="3352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895600" y="4114800"/>
            <a:ext cx="1600200" cy="914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5943600" cy="46146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Enlightenment</a:t>
            </a:r>
            <a:r>
              <a:rPr lang="en-US" dirty="0" smtClean="0"/>
              <a:t> (1600s &amp; 1700s) – thinkers believed that all problems could be solved using human reason; challenged old ways </a:t>
            </a:r>
          </a:p>
          <a:p>
            <a:endParaRPr lang="en-US" dirty="0" smtClean="0"/>
          </a:p>
          <a:p>
            <a:r>
              <a:rPr lang="en-US" b="1" dirty="0" smtClean="0"/>
              <a:t>Significance for Colonies:</a:t>
            </a:r>
          </a:p>
          <a:p>
            <a:r>
              <a:rPr lang="en-US" dirty="0" smtClean="0"/>
              <a:t>Inspired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Benjamin Franklin - </a:t>
            </a:r>
            <a:r>
              <a:rPr lang="en-US" dirty="0" smtClean="0"/>
              <a:t>scientist (invented lightning rod &amp; bifocal glasses), political statesmen, printer, and writer of American literature (</a:t>
            </a:r>
            <a:r>
              <a:rPr lang="en-US" i="1" dirty="0" smtClean="0"/>
              <a:t>Poor Richard’s Almanac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Represented social mobility &amp; colonial spirit of individualism</a:t>
            </a:r>
          </a:p>
          <a:p>
            <a:endParaRPr lang="en-US" dirty="0" smtClean="0"/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Enlightenment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1026" name="Picture 2" descr="http://www.nndb.com/people/578/000026500/franklin2color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386" y="2667000"/>
            <a:ext cx="2541014" cy="3171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096000" cy="4876800"/>
          </a:xfrm>
        </p:spPr>
        <p:txBody>
          <a:bodyPr>
            <a:normAutofit fontScale="92500" lnSpcReduction="20000"/>
          </a:bodyPr>
          <a:lstStyle/>
          <a:p>
            <a:pPr>
              <a:buSzPct val="90000"/>
              <a:buFont typeface="Wingdings" pitchFamily="2" charset="2"/>
              <a:buChar char="§"/>
              <a:defRPr/>
            </a:pPr>
            <a:r>
              <a:rPr lang="en-US" b="1" dirty="0" smtClean="0"/>
              <a:t>Great Awakening </a:t>
            </a:r>
            <a:r>
              <a:rPr lang="en-US" dirty="0" smtClean="0"/>
              <a:t>(mid 1700s) – religious movement that featured passionate preaching from evangelical leaders </a:t>
            </a:r>
          </a:p>
          <a:p>
            <a:pPr>
              <a:buSzPct val="90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§"/>
              <a:defRPr/>
            </a:pPr>
            <a:r>
              <a:rPr lang="en-US" b="1" dirty="0" smtClean="0"/>
              <a:t>Preachers: 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Jonathan Edwards </a:t>
            </a:r>
            <a:r>
              <a:rPr lang="en-US" sz="2700" dirty="0" smtClean="0"/>
              <a:t>– “Sinners in the Hand of an Angry God”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George Whitefield</a:t>
            </a:r>
          </a:p>
          <a:p>
            <a:pPr>
              <a:buSzPct val="90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§"/>
              <a:defRPr/>
            </a:pPr>
            <a:r>
              <a:rPr lang="en-US" b="1" dirty="0" smtClean="0"/>
              <a:t>Significance:</a:t>
            </a:r>
          </a:p>
          <a:p>
            <a:pPr>
              <a:buSzPct val="90000"/>
              <a:buNone/>
              <a:defRPr/>
            </a:pPr>
            <a:r>
              <a:rPr lang="en-US" dirty="0" smtClean="0"/>
              <a:t>	encouraged colonists to think for themselves on religious matters; extended to ideas about </a:t>
            </a:r>
            <a:r>
              <a:rPr lang="en-US" dirty="0" err="1" smtClean="0"/>
              <a:t>gov’t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Great Awakening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6" descr="great_awake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895600"/>
            <a:ext cx="28178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6400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George Whitefield </a:t>
            </a:r>
            <a:endParaRPr lang="en-US" i="1" dirty="0"/>
          </a:p>
        </p:txBody>
      </p:sp>
      <p:pic>
        <p:nvPicPr>
          <p:cNvPr id="62468" name="Picture 4" descr="http://t0.gstatic.com/images?q=tbn:LY0YMiR70KDAZM:http://www.patrolmag.com/images/2074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66700"/>
            <a:ext cx="1467241" cy="2476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founded: </a:t>
            </a:r>
            <a:r>
              <a:rPr lang="en-US" dirty="0" smtClean="0"/>
              <a:t>1607 (1</a:t>
            </a:r>
            <a:r>
              <a:rPr lang="en-US" baseline="30000" dirty="0" smtClean="0"/>
              <a:t>st</a:t>
            </a:r>
            <a:r>
              <a:rPr lang="en-US" dirty="0" smtClean="0"/>
              <a:t> proprietary, 1624 royal)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Founder/Group: </a:t>
            </a:r>
            <a:r>
              <a:rPr lang="en-US" dirty="0" smtClean="0"/>
              <a:t>Virginia Company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Settlement:</a:t>
            </a:r>
            <a:r>
              <a:rPr lang="en-US" dirty="0" smtClean="0"/>
              <a:t> gain wealth for England and help with England’s population growth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Facts:</a:t>
            </a:r>
          </a:p>
          <a:p>
            <a:pPr lvl="1"/>
            <a:r>
              <a:rPr lang="en-US" dirty="0" smtClean="0"/>
              <a:t>Jamestown (1607)</a:t>
            </a:r>
          </a:p>
          <a:p>
            <a:pPr lvl="1"/>
            <a:r>
              <a:rPr lang="en-US" dirty="0" smtClean="0"/>
              <a:t>Powhatan &amp; Indian lands</a:t>
            </a:r>
          </a:p>
          <a:p>
            <a:pPr lvl="1"/>
            <a:r>
              <a:rPr lang="en-US" dirty="0" smtClean="0"/>
              <a:t>John Smith </a:t>
            </a:r>
          </a:p>
          <a:p>
            <a:pPr lvl="1"/>
            <a:r>
              <a:rPr lang="en-US" dirty="0" smtClean="0"/>
              <a:t>John Rolfe &amp; Pocahontas </a:t>
            </a:r>
          </a:p>
          <a:p>
            <a:pPr lvl="1"/>
            <a:r>
              <a:rPr lang="en-US" dirty="0" smtClean="0"/>
              <a:t>tobacco cultivation</a:t>
            </a:r>
          </a:p>
          <a:p>
            <a:pPr lvl="1"/>
            <a:r>
              <a:rPr lang="en-US" dirty="0" smtClean="0"/>
              <a:t>House of Burgesses (1619) </a:t>
            </a:r>
          </a:p>
          <a:p>
            <a:pPr lvl="1"/>
            <a:r>
              <a:rPr lang="en-US" dirty="0" smtClean="0"/>
              <a:t>Bacon’s Rebellion (1676)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Virginia</a:t>
            </a:r>
            <a:endParaRPr lang="en-US" dirty="0"/>
          </a:p>
        </p:txBody>
      </p:sp>
      <p:pic>
        <p:nvPicPr>
          <p:cNvPr id="5" name="Picture 2" descr="http://13coloniesproject.wikispaces.com/file/view/map_for_wiki.jpg/43808323/map_for_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286125" cy="34575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477000" y="3886200"/>
            <a:ext cx="1676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181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 smtClean="0"/>
              <a:t>Who?</a:t>
            </a:r>
          </a:p>
          <a:p>
            <a:pPr lvl="1"/>
            <a:r>
              <a:rPr lang="en-US" sz="2700" dirty="0" smtClean="0"/>
              <a:t>French &amp; Indian allies v.</a:t>
            </a:r>
          </a:p>
          <a:p>
            <a:pPr lvl="1"/>
            <a:r>
              <a:rPr lang="en-US" sz="2700" dirty="0" smtClean="0"/>
              <a:t>British/American colonists </a:t>
            </a:r>
          </a:p>
          <a:p>
            <a:pPr lvl="1"/>
            <a:endParaRPr lang="en-US" sz="2700" dirty="0" smtClean="0"/>
          </a:p>
          <a:p>
            <a:r>
              <a:rPr lang="en-US" sz="3100" b="1" dirty="0" smtClean="0"/>
              <a:t>When?</a:t>
            </a:r>
          </a:p>
          <a:p>
            <a:pPr lvl="1"/>
            <a:r>
              <a:rPr lang="en-US" sz="2700" dirty="0" smtClean="0"/>
              <a:t>1754 – 1763</a:t>
            </a:r>
          </a:p>
          <a:p>
            <a:pPr lvl="1">
              <a:buNone/>
            </a:pPr>
            <a:endParaRPr lang="en-US" sz="2700" dirty="0" smtClean="0"/>
          </a:p>
          <a:p>
            <a:r>
              <a:rPr lang="en-US" sz="3100" b="1" dirty="0" smtClean="0"/>
              <a:t>Why?</a:t>
            </a:r>
          </a:p>
          <a:p>
            <a:pPr lvl="1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land &amp; resources </a:t>
            </a:r>
            <a:r>
              <a:rPr lang="en-US" sz="2700" dirty="0" smtClean="0"/>
              <a:t>wanted by both the British &amp; French</a:t>
            </a:r>
          </a:p>
          <a:p>
            <a:pPr lvl="1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Ohio River Valley </a:t>
            </a:r>
            <a:r>
              <a:rPr lang="en-US" sz="2700" dirty="0" smtClean="0"/>
              <a:t>claimed by both</a:t>
            </a:r>
          </a:p>
          <a:p>
            <a:pPr lvl="1"/>
            <a:r>
              <a:rPr lang="en-US" sz="2700" dirty="0" smtClean="0"/>
              <a:t>French built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Fort Duquesne </a:t>
            </a:r>
            <a:r>
              <a:rPr lang="en-US" sz="2700" dirty="0" smtClean="0"/>
              <a:t>which angered British – start </a:t>
            </a:r>
          </a:p>
          <a:p>
            <a:pPr lvl="1">
              <a:buNone/>
            </a:pPr>
            <a:r>
              <a:rPr lang="en-US" sz="2700" dirty="0" smtClean="0"/>
              <a:t>                               of the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French and Indian War: Causes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2" descr="http://www.mhschool.com/ss/ca/images/img_g5u4_quiz_colony_po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810000" cy="507213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4114800"/>
            <a:ext cx="22098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20000" y="38100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76800" y="3962400"/>
            <a:ext cx="2743200" cy="16002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British victory; ended the French-Indian War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500" dirty="0" smtClean="0"/>
              <a:t>France lost                       land in N. America</a:t>
            </a:r>
          </a:p>
          <a:p>
            <a:r>
              <a:rPr lang="en-US" sz="2500" dirty="0" smtClean="0"/>
              <a:t>British kept Canada, the Great Lakes country, the Ohio River valley, and Florida</a:t>
            </a:r>
          </a:p>
          <a:p>
            <a:r>
              <a:rPr lang="en-US" sz="2500" dirty="0" smtClean="0"/>
              <a:t>western boundary                               Mississippi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1763 Treaty of Paris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668" y="1295400"/>
            <a:ext cx="452373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562600" cy="4711891"/>
          </a:xfrm>
        </p:spPr>
        <p:txBody>
          <a:bodyPr/>
          <a:lstStyle/>
          <a:p>
            <a:r>
              <a:rPr lang="en-US" b="1" dirty="0" smtClean="0"/>
              <a:t>Consequences of the War: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Proclamation of 1763 </a:t>
            </a:r>
            <a:r>
              <a:rPr lang="en-US" dirty="0" smtClean="0"/>
              <a:t>– ordered colonial settlers to stay east of Appalachian Mountains; unsuccessful &amp; irritated colonists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French and Indian War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8" descr="300px-Map_of_territorial_growth_1775"/>
          <p:cNvPicPr>
            <a:picLocks noChangeAspect="1" noChangeArrowheads="1"/>
          </p:cNvPicPr>
          <p:nvPr/>
        </p:nvPicPr>
        <p:blipFill>
          <a:blip r:embed="rId2" cstate="print"/>
          <a:srcRect l="2302" t="1786" r="3302" b="1786"/>
          <a:stretch>
            <a:fillRect/>
          </a:stretch>
        </p:blipFill>
        <p:spPr bwMode="auto">
          <a:xfrm>
            <a:off x="5791200" y="15240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89037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How did the French and Indian War help lay the groundwork for the American Revolution?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British sacrifices:</a:t>
            </a:r>
          </a:p>
          <a:p>
            <a:pPr marL="880110" lvl="1" indent="-514350"/>
            <a:r>
              <a:rPr lang="en-US" dirty="0" smtClean="0"/>
              <a:t>lives of soldiers</a:t>
            </a:r>
          </a:p>
          <a:p>
            <a:pPr marL="880110" lvl="1" indent="-514350"/>
            <a:r>
              <a:rPr lang="en-US" dirty="0" smtClean="0"/>
              <a:t>money to fight war</a:t>
            </a:r>
          </a:p>
          <a:p>
            <a:pPr marL="880110" lvl="1" indent="-51435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War debt </a:t>
            </a:r>
            <a:r>
              <a:rPr lang="en-US" dirty="0" smtClean="0"/>
              <a:t>– thought colonists should help pay for cost of war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new taxes</a:t>
            </a:r>
            <a:r>
              <a:rPr lang="en-US" dirty="0" smtClean="0"/>
              <a:t>)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 startAt="3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Protecting colonists </a:t>
            </a:r>
            <a:r>
              <a:rPr lang="en-US" dirty="0" smtClean="0"/>
              <a:t>in new territories – huge additional expense </a:t>
            </a:r>
          </a:p>
          <a:p>
            <a:pPr marL="624078" indent="-514350">
              <a:buFont typeface="+mj-lt"/>
              <a:buAutoNum type="arabicParenR" startAt="3"/>
            </a:pPr>
            <a:endParaRPr lang="en-US" dirty="0" smtClean="0"/>
          </a:p>
          <a:p>
            <a:pPr marL="624078" indent="-514350">
              <a:buFont typeface="+mj-lt"/>
              <a:buAutoNum type="arabicParenR" startAt="3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chemeClr val="accent1"/>
                </a:solidFill>
                <a:latin typeface="Maiandra GD" pitchFamily="34" charset="0"/>
              </a:rPr>
              <a:t>French and Indian War     American Revolution</a:t>
            </a:r>
            <a:endParaRPr lang="en-US" sz="33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6858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alf Frame 6"/>
          <p:cNvSpPr/>
          <p:nvPr/>
        </p:nvSpPr>
        <p:spPr>
          <a:xfrm rot="8047686">
            <a:off x="3736477" y="2904230"/>
            <a:ext cx="381000" cy="381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2554" y="2819400"/>
            <a:ext cx="471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After investing so much, felt they should have more control over colonies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525963"/>
          </a:xfrm>
        </p:spPr>
        <p:txBody>
          <a:bodyPr/>
          <a:lstStyle/>
          <a:p>
            <a:r>
              <a:rPr lang="en-US" dirty="0" smtClean="0"/>
              <a:t>1765 law passed by Parliament that required colonists to pay taxes on printed materials </a:t>
            </a:r>
          </a:p>
          <a:p>
            <a:endParaRPr lang="en-US" dirty="0" smtClean="0"/>
          </a:p>
          <a:p>
            <a:r>
              <a:rPr lang="en-US" dirty="0" smtClean="0"/>
              <a:t>first direct tax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>
                <a:solidFill>
                  <a:schemeClr val="accent1"/>
                </a:solidFill>
                <a:latin typeface="Maiandra GD" pitchFamily="34" charset="0"/>
              </a:rPr>
              <a:t>Stamp Act </a:t>
            </a:r>
            <a:endParaRPr lang="en-US" sz="37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2" descr="http://etc.usf.edu/clipart/14500/14518/stamp2_14518_lg.gif"/>
          <p:cNvPicPr>
            <a:picLocks noChangeAspect="1" noChangeArrowheads="1"/>
          </p:cNvPicPr>
          <p:nvPr/>
        </p:nvPicPr>
        <p:blipFill>
          <a:blip r:embed="rId2" cstate="print"/>
          <a:srcRect l="3934" t="3429" r="2951" b="1714"/>
          <a:stretch>
            <a:fillRect/>
          </a:stretch>
        </p:blipFill>
        <p:spPr bwMode="auto">
          <a:xfrm>
            <a:off x="5137532" y="533400"/>
            <a:ext cx="3780621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7138" y="5126497"/>
            <a:ext cx="3804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Stamp that had to be attached to any deed, contract, bill of sale, will, etc. in America before it could be legal</a:t>
            </a:r>
            <a:endParaRPr lang="en-US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46237"/>
            <a:ext cx="4648200" cy="4525963"/>
          </a:xfrm>
        </p:spPr>
        <p:txBody>
          <a:bodyPr/>
          <a:lstStyle/>
          <a:p>
            <a:r>
              <a:rPr lang="en-US" dirty="0" smtClean="0"/>
              <a:t>1774</a:t>
            </a:r>
          </a:p>
          <a:p>
            <a:r>
              <a:rPr lang="en-US" dirty="0" smtClean="0"/>
              <a:t>Passed in response to the Boston Tea Party</a:t>
            </a:r>
          </a:p>
          <a:p>
            <a:r>
              <a:rPr lang="en-US" dirty="0" smtClean="0"/>
              <a:t>closed Boston’s ports, increased governor’s power, required colonists to house British troops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Intolerable (Coercive) Acts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2" descr="http://etc.usf.edu/clipart/29900/29900/bostn_tea_29900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62613" cy="3619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521958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Boston Tea Party protesting the English tax on tea</a:t>
            </a:r>
            <a:endParaRPr lang="en-US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4267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Began in 1770</a:t>
            </a:r>
          </a:p>
          <a:p>
            <a:endParaRPr lang="en-US" dirty="0" smtClean="0"/>
          </a:p>
          <a:p>
            <a:r>
              <a:rPr lang="en-US" sz="2800" dirty="0" smtClean="0"/>
              <a:t>Organized by Samuel Adams first in Mass. as a response to the Boston Massacre; provided leadership &amp; promoted cooperation; other colonies created committees – built unity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Committees of Correspondence 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 descr="http://www.abcgallery.com/C/copley/copley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76048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01629" y="5981986"/>
            <a:ext cx="36168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i="1" dirty="0" smtClean="0"/>
              <a:t>Samuel Adams</a:t>
            </a:r>
            <a:endParaRPr lang="en-US" sz="23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chemeClr val="accent1"/>
                </a:solidFill>
                <a:latin typeface="Maiandra GD" pitchFamily="34" charset="0"/>
              </a:rPr>
              <a:t>Common Sense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219200"/>
            <a:ext cx="5181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Thomas Paine’s Radical Proposal:</a:t>
            </a:r>
          </a:p>
          <a:p>
            <a:pPr lvl="1" eaLnBrk="1" hangingPunct="1"/>
            <a:r>
              <a:rPr lang="en-US" dirty="0" smtClean="0"/>
              <a:t>Independence from Britain, republican state governments, and a union of the new states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Wanted common people to elect all of their government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Claimed a republic would provide opportunities for social mobility (rewarding merit rather than inherited family titles)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29149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chemeClr val="accent1"/>
                </a:solidFill>
                <a:latin typeface="Maiandra GD" pitchFamily="34" charset="0"/>
              </a:rPr>
              <a:t>The Declaration of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5334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Drafted by Thomas Jefferson</a:t>
            </a:r>
          </a:p>
          <a:p>
            <a:r>
              <a:rPr lang="en-US" dirty="0" smtClean="0"/>
              <a:t>Organization &amp; Components: </a:t>
            </a:r>
          </a:p>
          <a:p>
            <a:pPr lvl="1"/>
            <a:r>
              <a:rPr lang="en-US" dirty="0" smtClean="0"/>
              <a:t>called the king a tyrant</a:t>
            </a:r>
          </a:p>
          <a:p>
            <a:pPr lvl="1"/>
            <a:r>
              <a:rPr lang="en-US" dirty="0" smtClean="0"/>
              <a:t>included list of colonists’ complaints</a:t>
            </a:r>
          </a:p>
          <a:p>
            <a:pPr lvl="1"/>
            <a:r>
              <a:rPr lang="en-US" dirty="0" smtClean="0"/>
              <a:t>idea that “all men are created equal” </a:t>
            </a:r>
          </a:p>
          <a:p>
            <a:r>
              <a:rPr lang="en-US" dirty="0" smtClean="0"/>
              <a:t>Enlightenment Ideas:</a:t>
            </a:r>
          </a:p>
          <a:p>
            <a:pPr lvl="1"/>
            <a:r>
              <a:rPr lang="en-US" dirty="0" smtClean="0"/>
              <a:t>John Locke</a:t>
            </a:r>
          </a:p>
          <a:p>
            <a:pPr lvl="1"/>
            <a:r>
              <a:rPr lang="en-US" dirty="0" smtClean="0"/>
              <a:t>all men are born w/ natural rights, “unalienable rights,” that cannot be taken away by a government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788" y="1066800"/>
            <a:ext cx="34158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86400" y="6096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Thomas Jefferson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500" dirty="0" smtClean="0">
                <a:solidFill>
                  <a:schemeClr val="accent1"/>
                </a:solidFill>
                <a:latin typeface="Maiandra GD" pitchFamily="34" charset="0"/>
              </a:rPr>
              <a:t>U.S. Government: 3 Branches</a:t>
            </a:r>
            <a:br>
              <a:rPr lang="en-US" sz="3500" dirty="0" smtClean="0">
                <a:solidFill>
                  <a:schemeClr val="accent1"/>
                </a:solidFill>
                <a:latin typeface="Maiandra GD" pitchFamily="34" charset="0"/>
              </a:rPr>
            </a:br>
            <a:r>
              <a:rPr lang="en-US" sz="3500" dirty="0" smtClean="0">
                <a:solidFill>
                  <a:schemeClr val="accent1"/>
                </a:solidFill>
                <a:latin typeface="Maiandra GD" pitchFamily="34" charset="0"/>
              </a:rPr>
              <a:t>Separation of Powers (Montesquieu)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722438"/>
            <a:ext cx="8686800" cy="47767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corporation of London merchants</a:t>
            </a:r>
          </a:p>
          <a:p>
            <a:r>
              <a:rPr lang="en-US" dirty="0" smtClean="0"/>
              <a:t>sent colonists to settle North America</a:t>
            </a:r>
          </a:p>
          <a:p>
            <a:r>
              <a:rPr lang="en-US" dirty="0" smtClean="0"/>
              <a:t>1607 – colonists settled in Chesapeake Bay region (Jamestown)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Virginia Company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/>
          <a:lstStyle/>
          <a:p>
            <a:r>
              <a:rPr lang="en-US" dirty="0" smtClean="0"/>
              <a:t>French volunteer who fought for Patriots and provided military expertise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Marquis de Lafayette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 descr="http://www.msa.md.gov/msa/speccol/sc1500/sc1545/e_catalog_2002_images/1545_1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424302" cy="441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commanded Continental Army during American Revolution </a:t>
            </a:r>
          </a:p>
          <a:p>
            <a:r>
              <a:rPr lang="en-US" dirty="0" smtClean="0"/>
              <a:t>Patriots benefitted from Washington’s leadership:</a:t>
            </a:r>
          </a:p>
          <a:p>
            <a:pPr lvl="1"/>
            <a:r>
              <a:rPr lang="en-US" sz="2700" dirty="0" smtClean="0"/>
              <a:t>Battle of Trenton</a:t>
            </a:r>
          </a:p>
          <a:p>
            <a:pPr lvl="1"/>
            <a:r>
              <a:rPr lang="en-US" sz="2700" dirty="0" smtClean="0"/>
              <a:t>Valley Forge</a:t>
            </a:r>
          </a:p>
          <a:p>
            <a:pPr lvl="1"/>
            <a:r>
              <a:rPr lang="en-US" sz="2700" dirty="0" smtClean="0"/>
              <a:t>Battle of Yorktown</a:t>
            </a:r>
          </a:p>
          <a:p>
            <a:r>
              <a:rPr lang="en-US" dirty="0" smtClean="0"/>
              <a:t>Became first President of United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George Washington 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25602" name="Picture 2" descr="http://home.comcast.net/~DiazStudents/AmericanRevolutionGeorge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146" y="1447800"/>
            <a:ext cx="3794379" cy="4381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65238"/>
            <a:ext cx="8763000" cy="4906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sz="2400" dirty="0" smtClean="0">
                <a:latin typeface="Maiandra GD" pitchFamily="34" charset="0"/>
              </a:rPr>
              <a:t>New Jersey </a:t>
            </a: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sz="2400" dirty="0" smtClean="0">
                <a:latin typeface="Maiandra GD" pitchFamily="34" charset="0"/>
              </a:rPr>
              <a:t>Dec. 26, 1776</a:t>
            </a: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What happened?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NYC captured in Sept.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George Washington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&amp; Patriots crossed the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Delaware River to take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it back; surprised &amp; defeated a group of 1,000 German mercenaries at the </a:t>
            </a:r>
            <a:r>
              <a:rPr lang="en-US" sz="2400" b="1" dirty="0" smtClean="0">
                <a:latin typeface="Maiandra GD" pitchFamily="34" charset="0"/>
              </a:rPr>
              <a:t>Battle  of Trenton</a:t>
            </a:r>
            <a:endParaRPr lang="en-US" sz="2400" dirty="0" smtClean="0">
              <a:latin typeface="Maiandra GD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sz="2400" dirty="0" smtClean="0">
                <a:latin typeface="Maiandra GD" pitchFamily="34" charset="0"/>
              </a:rPr>
              <a:t>Patriots - victory      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                  raised morale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Trenton</a:t>
            </a:r>
          </a:p>
        </p:txBody>
      </p:sp>
      <p:pic>
        <p:nvPicPr>
          <p:cNvPr id="6146" name="Picture 2" descr="http://www.britishbattles.com/images/trenton/washington-delaware-l.jpg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4419600" y="1066800"/>
            <a:ext cx="4288064" cy="2695576"/>
          </a:xfrm>
          <a:prstGeom prst="rect">
            <a:avLst/>
          </a:prstGeom>
          <a:noFill/>
        </p:spPr>
      </p:pic>
      <p:pic>
        <p:nvPicPr>
          <p:cNvPr id="6148" name="Picture 4" descr="http://www.pbs.org/ktca/liberty/images/map.tren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43449"/>
            <a:ext cx="2514600" cy="18859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65237"/>
            <a:ext cx="4876800" cy="4983163"/>
          </a:xfrm>
        </p:spPr>
        <p:txBody>
          <a:bodyPr>
            <a:normAutofit/>
          </a:bodyPr>
          <a:lstStyle/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dirty="0" smtClean="0">
                <a:latin typeface="Maiandra GD" pitchFamily="34" charset="0"/>
              </a:rPr>
              <a:t>Pennsylvania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dirty="0" smtClean="0">
                <a:latin typeface="Maiandra GD" pitchFamily="34" charset="0"/>
              </a:rPr>
              <a:t>Winter 1777-1778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</a:t>
            </a:r>
            <a:r>
              <a:rPr lang="en-US" sz="2600" dirty="0" smtClean="0">
                <a:latin typeface="Maiandra GD" pitchFamily="34" charset="0"/>
              </a:rPr>
              <a:t>Washington’s army   </a:t>
            </a:r>
          </a:p>
          <a:p>
            <a:pPr marL="734568" indent="-533400">
              <a:buNone/>
            </a:pPr>
            <a:r>
              <a:rPr lang="en-US" sz="2600" dirty="0" smtClean="0">
                <a:latin typeface="Maiandra GD" pitchFamily="34" charset="0"/>
              </a:rPr>
              <a:t>		spent the winter at 	Valley Forge – harsh 	cold conditions, men 	hungry, 1/3 of soldiers 	had no coat or shoes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Valley Forge</a:t>
            </a:r>
          </a:p>
        </p:txBody>
      </p:sp>
      <p:pic>
        <p:nvPicPr>
          <p:cNvPr id="4098" name="Picture 2" descr="http://www.britishbattles.com/images/valley-f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028192" cy="2286000"/>
          </a:xfrm>
          <a:prstGeom prst="rect">
            <a:avLst/>
          </a:prstGeom>
          <a:noFill/>
        </p:spPr>
      </p:pic>
      <p:pic>
        <p:nvPicPr>
          <p:cNvPr id="4100" name="Picture 4" descr="http://www.1st-art-gallery.com/thumbnail/158673/1/George-Washington-At-Valley-Fo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04925"/>
            <a:ext cx="3527938" cy="2581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763000" cy="5410200"/>
          </a:xfrm>
        </p:spPr>
        <p:txBody>
          <a:bodyPr>
            <a:normAutofit/>
          </a:bodyPr>
          <a:lstStyle/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dirty="0" smtClean="0">
                <a:latin typeface="Maiandra GD" pitchFamily="34" charset="0"/>
              </a:rPr>
              <a:t>1781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dirty="0" smtClean="0">
                <a:latin typeface="Maiandra GD" pitchFamily="34" charset="0"/>
              </a:rPr>
              <a:t>Virginia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Washington &amp; troops planned to trap Cornwallis’s 	army at Yorktown; French fleet of ships arrived 	trapping British from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evacuating by sea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dirty="0" smtClean="0">
                <a:latin typeface="Maiandra GD" pitchFamily="34" charset="0"/>
              </a:rPr>
              <a:t>Patriot victory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Cornwallis surrendered =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end of the war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	      </a:t>
            </a:r>
            <a:r>
              <a:rPr lang="en-US" sz="2400" i="1" dirty="0" smtClean="0">
                <a:latin typeface="Maiandra GD" pitchFamily="34" charset="0"/>
              </a:rPr>
              <a:t>(Map - page 125)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Yorktown</a:t>
            </a:r>
          </a:p>
        </p:txBody>
      </p:sp>
      <p:pic>
        <p:nvPicPr>
          <p:cNvPr id="3076" name="Picture 4" descr="http://storiesofusa.com/images/battle-of-yorktown-1781.jpg"/>
          <p:cNvPicPr>
            <a:picLocks noChangeAspect="1" noChangeArrowheads="1"/>
          </p:cNvPicPr>
          <p:nvPr/>
        </p:nvPicPr>
        <p:blipFill>
          <a:blip r:embed="rId2" cstate="print"/>
          <a:srcRect l="3800" b="5167"/>
          <a:stretch>
            <a:fillRect/>
          </a:stretch>
        </p:blipFill>
        <p:spPr bwMode="auto">
          <a:xfrm>
            <a:off x="5057775" y="3581400"/>
            <a:ext cx="3857625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4525963"/>
          </a:xfrm>
        </p:spPr>
        <p:txBody>
          <a:bodyPr/>
          <a:lstStyle/>
          <a:p>
            <a:r>
              <a:rPr lang="en-US" dirty="0" smtClean="0"/>
              <a:t>British General during American Revolution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Surrendered to Washington at Yorktown to end Revolution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Lord Cornwallis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20482" name="Picture 2" descr="http://cv10navalaviator.files.wordpress.com/2010/10/lord-cornwallis.jpg?w=348&amp;h=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314700" cy="4038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066800"/>
            <a:ext cx="5181600" cy="5791200"/>
          </a:xfrm>
        </p:spPr>
        <p:txBody>
          <a:bodyPr>
            <a:normAutofit/>
          </a:bodyPr>
          <a:lstStyle/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Where? </a:t>
            </a:r>
            <a:r>
              <a:rPr lang="en-US" dirty="0" smtClean="0">
                <a:latin typeface="Maiandra GD" pitchFamily="34" charset="0"/>
              </a:rPr>
              <a:t>outside Boston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When? </a:t>
            </a:r>
            <a:r>
              <a:rPr lang="en-US" dirty="0" smtClean="0">
                <a:latin typeface="Maiandra GD" pitchFamily="34" charset="0"/>
              </a:rPr>
              <a:t>1775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		</a:t>
            </a:r>
            <a:r>
              <a:rPr lang="en-US" dirty="0" smtClean="0">
                <a:latin typeface="Maiandra GD" pitchFamily="34" charset="0"/>
              </a:rPr>
              <a:t>Howe ordered men to 	march uphill into Patriot 	fire in the middle of day;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captured hill b/c Patriots 	ran out of ammunition 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dirty="0" smtClean="0">
                <a:latin typeface="Maiandra GD" pitchFamily="34" charset="0"/>
              </a:rPr>
              <a:t>British, but b/c 	of heavy casualties, Patriots 	won psychological victory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British leave Boston  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Bunker Hill</a:t>
            </a:r>
          </a:p>
        </p:txBody>
      </p:sp>
      <p:pic>
        <p:nvPicPr>
          <p:cNvPr id="5125" name="Picture 5" descr="http://www.poorwilliam.net/pix/bunker-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41" y="990600"/>
            <a:ext cx="3691759" cy="2780805"/>
          </a:xfrm>
          <a:prstGeom prst="rect">
            <a:avLst/>
          </a:prstGeom>
          <a:noFill/>
        </p:spPr>
      </p:pic>
      <p:pic>
        <p:nvPicPr>
          <p:cNvPr id="5127" name="Picture 7" descr="http://1.bp.blogspot.com/_f3DbgZnnFiw/TOWGwnFtpsI/AAAAAAAAA48/ozxlQGLau2c/s1600/BattleofBunkerHill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3875892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763000" cy="5029200"/>
          </a:xfrm>
        </p:spPr>
        <p:txBody>
          <a:bodyPr>
            <a:normAutofit/>
          </a:bodyPr>
          <a:lstStyle/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</a:t>
            </a:r>
            <a:r>
              <a:rPr lang="en-US" sz="2800" dirty="0" smtClean="0">
                <a:latin typeface="Maiandra GD" pitchFamily="34" charset="0"/>
              </a:rPr>
              <a:t>New York</a:t>
            </a: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</a:t>
            </a:r>
            <a:r>
              <a:rPr lang="en-US" sz="2800" dirty="0" smtClean="0">
                <a:latin typeface="Maiandra GD" pitchFamily="34" charset="0"/>
              </a:rPr>
              <a:t>1777</a:t>
            </a:r>
            <a:endParaRPr lang="en-US" dirty="0" smtClean="0">
              <a:latin typeface="Maiandra GD" pitchFamily="34" charset="0"/>
            </a:endParaRP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</a:t>
            </a:r>
            <a:r>
              <a:rPr lang="en-US" dirty="0" smtClean="0">
                <a:latin typeface="Maiandra GD" pitchFamily="34" charset="0"/>
              </a:rPr>
              <a:t>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colonists had lost Philadelphia (capital);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Patriots defeated British as they tried to invade NY</a:t>
            </a: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	</a:t>
            </a:r>
            <a:r>
              <a:rPr lang="en-US" dirty="0" smtClean="0">
                <a:latin typeface="Maiandra GD" pitchFamily="34" charset="0"/>
              </a:rPr>
              <a:t>Patriots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(biggest victory &amp;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turning point of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the war) 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Saratoga </a:t>
            </a:r>
          </a:p>
        </p:txBody>
      </p:sp>
      <p:pic>
        <p:nvPicPr>
          <p:cNvPr id="5122" name="Picture 2" descr="http://www.historycarper.com/images/burgoy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10555"/>
            <a:ext cx="4419600" cy="2966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4953000" cy="4525963"/>
          </a:xfrm>
        </p:spPr>
        <p:txBody>
          <a:bodyPr>
            <a:normAutofit/>
          </a:bodyPr>
          <a:lstStyle/>
          <a:p>
            <a:pPr marL="734568" indent="-533400"/>
            <a:r>
              <a:rPr lang="en-US" dirty="0" smtClean="0"/>
              <a:t>American delegation including (Franklin) negotiated a treaty with Britain </a:t>
            </a:r>
          </a:p>
          <a:p>
            <a:pPr marL="734568" indent="-533400">
              <a:buNone/>
            </a:pPr>
            <a:endParaRPr lang="en-US" dirty="0" smtClean="0"/>
          </a:p>
          <a:p>
            <a:pPr marL="734568" indent="-533400"/>
            <a:r>
              <a:rPr lang="en-US" dirty="0" smtClean="0"/>
              <a:t>1783 </a:t>
            </a:r>
            <a:r>
              <a:rPr lang="en-US" b="1" dirty="0" smtClean="0"/>
              <a:t>Treaty of Paris:</a:t>
            </a:r>
          </a:p>
          <a:p>
            <a:pPr marL="990600" lvl="1" indent="-533400"/>
            <a:r>
              <a:rPr lang="en-US" sz="2700" dirty="0" smtClean="0"/>
              <a:t>recognized American independence </a:t>
            </a:r>
          </a:p>
          <a:p>
            <a:pPr marL="990600" lvl="1" indent="-533400"/>
            <a:r>
              <a:rPr lang="en-US" sz="2700" dirty="0" smtClean="0"/>
              <a:t>set U.S. boundaries</a:t>
            </a:r>
          </a:p>
          <a:p>
            <a:pPr marL="990600" lvl="1" indent="-533400"/>
            <a:r>
              <a:rPr lang="en-US" sz="2700" dirty="0" smtClean="0"/>
              <a:t>(map – page 126)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Treaty of Paris (1783)</a:t>
            </a:r>
          </a:p>
        </p:txBody>
      </p:sp>
      <p:pic>
        <p:nvPicPr>
          <p:cNvPr id="1026" name="Picture 2" descr="http://edu.glogster.com/media/3/7/6/28/706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524000"/>
            <a:ext cx="3371850" cy="4410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6172200" cy="457200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accent1"/>
                </a:solidFill>
              </a:rPr>
              <a:t>Tax Power	</a:t>
            </a:r>
          </a:p>
          <a:p>
            <a:endParaRPr lang="en-US" sz="2700" b="1" dirty="0" smtClean="0">
              <a:solidFill>
                <a:schemeClr val="accent1"/>
              </a:solidFill>
            </a:endParaRPr>
          </a:p>
          <a:p>
            <a:r>
              <a:rPr lang="en-US" sz="2700" b="1" dirty="0" smtClean="0">
                <a:solidFill>
                  <a:schemeClr val="accent1"/>
                </a:solidFill>
              </a:rPr>
              <a:t>Currency Powers</a:t>
            </a:r>
          </a:p>
          <a:p>
            <a:endParaRPr lang="en-US" sz="2700" b="1" dirty="0" smtClean="0">
              <a:solidFill>
                <a:schemeClr val="accent1"/>
              </a:solidFill>
            </a:endParaRPr>
          </a:p>
          <a:p>
            <a:r>
              <a:rPr lang="en-US" sz="2700" b="1" dirty="0" smtClean="0">
                <a:solidFill>
                  <a:schemeClr val="accent1"/>
                </a:solidFill>
              </a:rPr>
              <a:t>Commerce Powers </a:t>
            </a:r>
          </a:p>
          <a:p>
            <a:r>
              <a:rPr lang="en-US" sz="2700" b="1" dirty="0" smtClean="0">
                <a:solidFill>
                  <a:schemeClr val="accent1"/>
                </a:solidFill>
              </a:rPr>
              <a:t>(trade)</a:t>
            </a:r>
          </a:p>
          <a:p>
            <a:endParaRPr lang="en-US" sz="2700" b="1" dirty="0" smtClean="0">
              <a:solidFill>
                <a:schemeClr val="accent1"/>
              </a:solidFill>
            </a:endParaRPr>
          </a:p>
          <a:p>
            <a:r>
              <a:rPr lang="en-US" sz="2700" b="1" dirty="0" smtClean="0">
                <a:solidFill>
                  <a:schemeClr val="accent1"/>
                </a:solidFill>
              </a:rPr>
              <a:t>Court System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500" dirty="0" smtClean="0">
                <a:solidFill>
                  <a:schemeClr val="accent1"/>
                </a:solidFill>
              </a:rPr>
              <a:t>No executive branch to enforce laws</a:t>
            </a:r>
          </a:p>
          <a:p>
            <a:endParaRPr lang="en-US" sz="2700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Maiandra GD" pitchFamily="34" charset="0"/>
              </a:rPr>
              <a:t>Weakness of the Articles of Confederation</a:t>
            </a:r>
            <a:endParaRPr lang="en-US" sz="36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Could </a:t>
            </a:r>
            <a:r>
              <a:rPr lang="en-US" sz="2600" b="1" dirty="0" smtClean="0"/>
              <a:t>NOT</a:t>
            </a:r>
            <a:r>
              <a:rPr lang="en-US" sz="2600" dirty="0" smtClean="0"/>
              <a:t> raise money by taxing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667000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Could </a:t>
            </a:r>
            <a:r>
              <a:rPr lang="en-US" sz="2600" b="1" dirty="0" smtClean="0"/>
              <a:t>NOT</a:t>
            </a:r>
            <a:r>
              <a:rPr lang="en-US" sz="2600" dirty="0" smtClean="0"/>
              <a:t> establish a common currency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962400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Could </a:t>
            </a:r>
            <a:r>
              <a:rPr lang="en-US" sz="2600" b="1" dirty="0" smtClean="0"/>
              <a:t>NOT</a:t>
            </a:r>
            <a:r>
              <a:rPr lang="en-US" sz="2600" dirty="0" smtClean="0"/>
              <a:t> regulate trade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76800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There was </a:t>
            </a:r>
            <a:r>
              <a:rPr lang="en-US" sz="2600" b="1" dirty="0" smtClean="0"/>
              <a:t>NO</a:t>
            </a:r>
            <a:r>
              <a:rPr lang="en-US" sz="2600" dirty="0" smtClean="0"/>
              <a:t> system of federal courts 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enduring colony established by the English in Virginia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Jamestown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4800600" cy="4525963"/>
          </a:xfrm>
        </p:spPr>
        <p:txBody>
          <a:bodyPr>
            <a:normAutofit fontScale="92500"/>
          </a:bodyPr>
          <a:lstStyle/>
          <a:p>
            <a:pPr marL="734568" indent="-533400">
              <a:lnSpc>
                <a:spcPct val="80000"/>
              </a:lnSpc>
            </a:pPr>
            <a:r>
              <a:rPr lang="en-US" sz="2800" dirty="0" smtClean="0"/>
              <a:t>W. Mass. 1786 farmers took up arms to shut down courts to stop any foreclosure hearings – leader Daniel Shays</a:t>
            </a:r>
          </a:p>
          <a:p>
            <a:pPr marL="990600" lvl="1" indent="-533400">
              <a:lnSpc>
                <a:spcPct val="80000"/>
              </a:lnSpc>
            </a:pPr>
            <a:endParaRPr lang="en-US" sz="2400" dirty="0" smtClean="0"/>
          </a:p>
          <a:p>
            <a:pPr marL="734568" indent="-533400">
              <a:lnSpc>
                <a:spcPct val="80000"/>
              </a:lnSpc>
            </a:pPr>
            <a:r>
              <a:rPr lang="en-US" sz="2800" dirty="0" smtClean="0"/>
              <a:t>1787 led 1,000 farmers to seize weapons from the Springfield Armory and again attempted to shut down the courts – </a:t>
            </a:r>
            <a:r>
              <a:rPr lang="en-US" sz="2800" b="1" dirty="0" smtClean="0"/>
              <a:t>Shay’s Rebellion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Maiandra GD" pitchFamily="34" charset="0"/>
              </a:rPr>
              <a:t>Shay’s Rebellion </a:t>
            </a:r>
            <a:endParaRPr lang="en-US" sz="36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505200" cy="407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447800"/>
            <a:ext cx="38100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700" b="1" i="1" u="sng" dirty="0" smtClean="0"/>
              <a:t>Federalist response</a:t>
            </a:r>
            <a:endParaRPr lang="en-US" sz="2700" b="1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enough power to solve the country’s problems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system of checks and balances will limit president’s power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Bill of Rights will protect citizens freedom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Hamilton &amp; Madison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Anti-federalists vs. Federalists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481138"/>
            <a:ext cx="5257800" cy="45259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700" b="1" i="1" u="sng" dirty="0" smtClean="0"/>
              <a:t>Anti-federalist concerns</a:t>
            </a:r>
            <a:endParaRPr lang="en-US" sz="27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Constitution gave </a:t>
            </a:r>
            <a:r>
              <a:rPr lang="en-US" sz="2400" b="1" dirty="0" smtClean="0"/>
              <a:t>national </a:t>
            </a:r>
            <a:r>
              <a:rPr lang="en-US" sz="2400" b="1" dirty="0" err="1" smtClean="0"/>
              <a:t>gov’t</a:t>
            </a:r>
            <a:r>
              <a:rPr lang="en-US" sz="2400" b="1" dirty="0" smtClean="0"/>
              <a:t> </a:t>
            </a:r>
            <a:r>
              <a:rPr lang="en-US" sz="2400" dirty="0" smtClean="0"/>
              <a:t>too much power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President will be just like a king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Individual liberties of people will be threatened by a powerful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Jefferson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572000" y="2286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572000" y="3505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141468">
            <a:off x="4583113" y="5038725"/>
            <a:ext cx="457200" cy="533400"/>
          </a:xfrm>
          <a:prstGeom prst="rightArrow">
            <a:avLst>
              <a:gd name="adj1" fmla="val 41537"/>
              <a:gd name="adj2" fmla="val 17227"/>
            </a:avLst>
          </a:prstGeom>
          <a:solidFill>
            <a:srgbClr val="9966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Why The Federalists Won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191000" cy="5715000"/>
          </a:xfrm>
        </p:spPr>
        <p:txBody>
          <a:bodyPr>
            <a:normAutofit/>
          </a:bodyPr>
          <a:lstStyle/>
          <a:p>
            <a:pPr marL="624078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50" b="1" dirty="0" smtClean="0"/>
              <a:t>The</a:t>
            </a:r>
            <a:r>
              <a:rPr lang="en-US" sz="2250" b="1" i="1" dirty="0" smtClean="0"/>
              <a:t> Federalist  Papers  </a:t>
            </a:r>
            <a:r>
              <a:rPr lang="en-US" sz="2250" b="1" dirty="0" smtClean="0"/>
              <a:t>(Madison, Hamilton, Jay)</a:t>
            </a:r>
            <a:endParaRPr lang="en-US" sz="225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50" dirty="0" smtClean="0"/>
              <a:t>85 essays written to persuade NY to ratify the Constitution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5"/>
              <a:defRPr/>
            </a:pPr>
            <a:endParaRPr lang="en-US" sz="2250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en-US" sz="2250" b="1" dirty="0" smtClean="0"/>
              <a:t>Agreed to add a </a:t>
            </a:r>
            <a:r>
              <a:rPr lang="en-US" sz="2250" b="1" dirty="0" smtClean="0">
                <a:solidFill>
                  <a:schemeClr val="accent1"/>
                </a:solidFill>
              </a:rPr>
              <a:t>Bill of Rights – </a:t>
            </a:r>
            <a:r>
              <a:rPr lang="en-US" sz="2250" dirty="0" smtClean="0"/>
              <a:t>1st ten amendments to the constitution; written list of freedoms guaranteed to citizens by the government – protects individual and states’ rights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4572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6172200" y="38100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James Madison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4572000" y="320040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Alexander Hamilton</a:t>
            </a:r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7543800" y="3276600"/>
            <a:ext cx="1371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John</a:t>
            </a:r>
          </a:p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Jay</a:t>
            </a:r>
          </a:p>
        </p:txBody>
      </p:sp>
      <p:pic>
        <p:nvPicPr>
          <p:cNvPr id="491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4038600"/>
            <a:ext cx="1695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4495800"/>
            <a:ext cx="28479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Separation of Powers: </a:t>
            </a:r>
            <a:b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Checks and Balances (</a:t>
            </a:r>
            <a:r>
              <a:rPr lang="en-US" sz="4000" dirty="0" err="1" smtClean="0">
                <a:solidFill>
                  <a:schemeClr val="accent1"/>
                </a:solidFill>
                <a:latin typeface="Maiandra GD" pitchFamily="34" charset="0"/>
              </a:rPr>
              <a:t>Monteseuieu</a:t>
            </a: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)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228600" y="1600200"/>
            <a:ext cx="2819400" cy="152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Executive Branch</a:t>
            </a:r>
          </a:p>
          <a:p>
            <a:pPr algn="ctr"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President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Carries out the Laws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172200" y="1600200"/>
            <a:ext cx="2819400" cy="152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Legislative Branch</a:t>
            </a:r>
          </a:p>
          <a:p>
            <a:pPr algn="ctr" eaLnBrk="0" hangingPunct="0"/>
            <a:r>
              <a:rPr lang="en-US" sz="2000" b="1" i="1">
                <a:solidFill>
                  <a:schemeClr val="bg1"/>
                </a:solidFill>
                <a:latin typeface="Times New Roman" pitchFamily="18" charset="0"/>
              </a:rPr>
              <a:t>Congress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Makes the Laws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200400" y="5105400"/>
            <a:ext cx="2819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Judicial Branch</a:t>
            </a:r>
          </a:p>
          <a:p>
            <a:pPr algn="ctr" eaLnBrk="0" hangingPunct="0"/>
            <a:r>
              <a:rPr lang="en-US" sz="2000" b="1" i="1">
                <a:solidFill>
                  <a:schemeClr val="bg1"/>
                </a:solidFill>
                <a:latin typeface="Times New Roman" pitchFamily="18" charset="0"/>
              </a:rPr>
              <a:t>Supreme Court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Interprets Laws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5029200" y="3048000"/>
            <a:ext cx="1447800" cy="19812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2971800" y="2057400"/>
            <a:ext cx="3200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590800" y="3048000"/>
            <a:ext cx="152400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6019800" y="3200400"/>
            <a:ext cx="167640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1371600" y="3352800"/>
            <a:ext cx="175260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2971800" y="2743200"/>
            <a:ext cx="327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048000" y="1524000"/>
            <a:ext cx="3429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remove president from office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Override Presidential Veto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124200" y="2286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veto acts of congress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 rot="-3130486">
            <a:off x="5136357" y="4007643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refuse to appoint judges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 rot="-3219921">
            <a:off x="4031457" y="3512343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declare acts unconst.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 rot="3084084">
            <a:off x="1981200" y="3759200"/>
            <a:ext cx="293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appoint judges to Sup Court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 rot="3133627">
            <a:off x="1062832" y="4223543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declare acts unconst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Alexander Hamilton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343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Conservative</a:t>
            </a:r>
          </a:p>
          <a:p>
            <a:pPr eaLnBrk="1" hangingPunct="1">
              <a:buFontTx/>
              <a:buNone/>
            </a:pPr>
            <a:endParaRPr lang="en-US" sz="2600" dirty="0" smtClean="0"/>
          </a:p>
          <a:p>
            <a:pPr eaLnBrk="1" hangingPunct="1"/>
            <a:r>
              <a:rPr lang="en-US" sz="2600" dirty="0" smtClean="0"/>
              <a:t>disliked democracy (preferred British model)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Important during the creation </a:t>
            </a:r>
            <a:r>
              <a:rPr lang="en-US" sz="2600" b="1" u="sng" dirty="0" smtClean="0"/>
              <a:t>&amp;</a:t>
            </a:r>
            <a:r>
              <a:rPr lang="en-US" sz="2600" dirty="0" smtClean="0"/>
              <a:t> adoption of the Constitution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Would later become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Secretary of the Treasury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1143000"/>
            <a:ext cx="40973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James Madison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2578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“</a:t>
            </a:r>
            <a:r>
              <a:rPr lang="en-US" sz="2600" b="1" u="sng" dirty="0" smtClean="0"/>
              <a:t>Father of the Constitution</a:t>
            </a:r>
            <a:r>
              <a:rPr lang="en-US" sz="2600" b="1" dirty="0" smtClean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favored a republic rather than the British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wanted government that was both strong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wanted well educated to govern 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Important during the creation </a:t>
            </a:r>
            <a:r>
              <a:rPr lang="en-US" sz="2600" b="1" u="sng" dirty="0" smtClean="0"/>
              <a:t>&amp;</a:t>
            </a:r>
            <a:r>
              <a:rPr lang="en-US" sz="2600" dirty="0" smtClean="0"/>
              <a:t> adoption of the Constitution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619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Constitution </a:t>
            </a:r>
            <a:r>
              <a:rPr lang="en-US" sz="4000" dirty="0" err="1" smtClean="0">
                <a:solidFill>
                  <a:schemeClr val="accent1"/>
                </a:solidFill>
                <a:latin typeface="Maiandra GD" pitchFamily="34" charset="0"/>
              </a:rPr>
              <a:t>Comprmises</a:t>
            </a: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: </a:t>
            </a:r>
            <a:b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The Great Compromise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77200" cy="685800"/>
          </a:xfrm>
        </p:spPr>
        <p:txBody>
          <a:bodyPr/>
          <a:lstStyle/>
          <a:p>
            <a:pPr marL="990600" lvl="1" indent="-533400" algn="ctr" eaLnBrk="1" hangingPunct="1">
              <a:buFontTx/>
              <a:buNone/>
            </a:pPr>
            <a:r>
              <a:rPr lang="en-US" smtClean="0"/>
              <a:t>Created a bicameral legislature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447800" y="2498725"/>
            <a:ext cx="6324600" cy="5111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chemeClr val="bg1"/>
                </a:solidFill>
              </a:rPr>
              <a:t>Legislative Branch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514600" y="3124200"/>
            <a:ext cx="0" cy="914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477000" y="3124200"/>
            <a:ext cx="0" cy="914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143000" y="4137025"/>
            <a:ext cx="2743200" cy="15017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House of Representatives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(based on state’s population)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181600" y="4213225"/>
            <a:ext cx="2743200" cy="11969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Senate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(2 senators from every state)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2 Political Parties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884238"/>
            <a:ext cx="4267200" cy="45259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Federalists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Loose interpretation: implied powers of Constitution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Pro U.S. Bank &amp; Hamilton’s plan (taxes)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Pro British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Urban, industrial nation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Thought the educated elite should run the gov’t </a:t>
            </a:r>
          </a:p>
          <a:p>
            <a:pPr eaLnBrk="1" hangingPunct="1">
              <a:defRPr/>
            </a:pPr>
            <a:endParaRPr lang="en-US" sz="2300" dirty="0" smtClean="0">
              <a:latin typeface="Maiandra GD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343400" y="9144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Democratic Republicans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>
                <a:latin typeface="Maiandra GD" pitchFamily="34" charset="0"/>
              </a:rPr>
              <a:t>strict interpretation: </a:t>
            </a:r>
            <a:r>
              <a:rPr lang="en-US" sz="2300" dirty="0" err="1">
                <a:latin typeface="Maiandra GD" pitchFamily="34" charset="0"/>
              </a:rPr>
              <a:t>gov’t</a:t>
            </a:r>
            <a:r>
              <a:rPr lang="en-US" sz="2300" dirty="0">
                <a:latin typeface="Maiandra GD" pitchFamily="34" charset="0"/>
              </a:rPr>
              <a:t> only has powers stated in Constitution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Anti-U.S</a:t>
            </a:r>
            <a:r>
              <a:rPr lang="en-US" sz="2300" dirty="0">
                <a:latin typeface="Maiandra GD" pitchFamily="34" charset="0"/>
              </a:rPr>
              <a:t>. Bank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>
                <a:latin typeface="Maiandra GD" pitchFamily="34" charset="0"/>
              </a:rPr>
              <a:t>Pro French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>
                <a:latin typeface="Maiandra GD" pitchFamily="34" charset="0"/>
              </a:rPr>
              <a:t>Rural, agricultural </a:t>
            </a:r>
            <a:r>
              <a:rPr lang="en-US" sz="2300" dirty="0" smtClean="0">
                <a:latin typeface="Maiandra GD" pitchFamily="34" charset="0"/>
              </a:rPr>
              <a:t>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Supporter of the “common man”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Wanted to decrease the size of the army &amp; navy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strong state power</a:t>
            </a:r>
            <a:endParaRPr lang="en-US" sz="2300" dirty="0">
              <a:latin typeface="Maiandra GD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267200" y="1524000"/>
            <a:ext cx="0" cy="411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4619625"/>
            <a:ext cx="1368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2400" y="4876800"/>
            <a:ext cx="2286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300" b="1" dirty="0">
                <a:latin typeface="Maiandra GD" pitchFamily="34" charset="0"/>
              </a:rPr>
              <a:t>Leader: Alexander Hamilton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257800" y="5410200"/>
            <a:ext cx="2286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300" b="1" dirty="0">
                <a:latin typeface="Maiandra GD" pitchFamily="34" charset="0"/>
              </a:rPr>
              <a:t>Leader: Thomas Jefferson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10100"/>
            <a:ext cx="121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by John Rolfe, colonists learned to cultivate tobacco – profits attracted more immigrants to Virginia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Tobacco cultivation 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American chief in Chesapeake Bay</a:t>
            </a:r>
          </a:p>
          <a:p>
            <a:r>
              <a:rPr lang="en-US" dirty="0" smtClean="0"/>
              <a:t>hoped to contain colonists and use them against his own enemies</a:t>
            </a:r>
          </a:p>
          <a:p>
            <a:r>
              <a:rPr lang="en-US" dirty="0" smtClean="0"/>
              <a:t>wanted to trade with colonists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Powhatan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Jamestown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Reasons for Struggle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Reasons for Success/Growth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Disease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especially Malaria from mosquitoes in swamps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Hunger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colonists too weakened by disease to farm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Indians under Powhatan’s leadership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Stake in the land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colonists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owned and worked their own land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Tobacco Cultivation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led by John Rolfe, wealth for England 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Free Land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got 50 acres if your paid for your passage (or someone else’s)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67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it…</a:t>
            </a:r>
          </a:p>
          <a:p>
            <a:r>
              <a:rPr lang="en-US" dirty="0" smtClean="0"/>
              <a:t>What was the purpose of the House of Burgesses?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representative body – people could make laws</a:t>
            </a:r>
          </a:p>
          <a:p>
            <a:r>
              <a:rPr lang="en-US" dirty="0" smtClean="0"/>
              <a:t>Who could participate in it?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male landowners over 17 years</a:t>
            </a:r>
          </a:p>
          <a:p>
            <a:r>
              <a:rPr lang="en-US" dirty="0" smtClean="0"/>
              <a:t>What powers did it have?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make laws and make taxes </a:t>
            </a:r>
          </a:p>
          <a:p>
            <a:r>
              <a:rPr lang="en-US" dirty="0" smtClean="0"/>
              <a:t>What legacy/trend did it start?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colonists making decisions for themselves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Virginia’s House of Burgesses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Bacon’s Rebellion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4648200"/>
            <a:ext cx="4040188" cy="634092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Causes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6" y="4648200"/>
            <a:ext cx="4041775" cy="63409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Events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3280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Forced onto less fertile lands in interior b/c of population growth</a:t>
            </a:r>
          </a:p>
          <a:p>
            <a:endParaRPr lang="en-US" dirty="0" smtClean="0"/>
          </a:p>
          <a:p>
            <a:r>
              <a:rPr lang="en-US" dirty="0" smtClean="0"/>
              <a:t>War w/ Indians</a:t>
            </a:r>
          </a:p>
          <a:p>
            <a:endParaRPr lang="en-US" dirty="0" smtClean="0"/>
          </a:p>
          <a:p>
            <a:r>
              <a:rPr lang="en-US" dirty="0" smtClean="0"/>
              <a:t>Gov. William Berkeley taxed heavily &amp; gave money to wealthy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3280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Berkeley would not let settlers attack all Indians</a:t>
            </a:r>
          </a:p>
          <a:p>
            <a:endParaRPr lang="en-US" dirty="0" smtClean="0"/>
          </a:p>
          <a:p>
            <a:r>
              <a:rPr lang="en-US" dirty="0" smtClean="0"/>
              <a:t>Settlers led by Nathaniel Bacon rebelled (1676) – burned Jamestown</a:t>
            </a:r>
          </a:p>
          <a:p>
            <a:endParaRPr lang="en-US" dirty="0" smtClean="0"/>
          </a:p>
          <a:p>
            <a:r>
              <a:rPr lang="en-US" dirty="0" smtClean="0"/>
              <a:t>Bacon died &amp; rebellion ended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5562600"/>
            <a:ext cx="83058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01600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Significance: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showed poorer farmers would not put up w/ a gov’t that only helped wealthy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4200" y="1828800"/>
            <a:ext cx="1676400" cy="838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325</TotalTime>
  <Words>1668</Words>
  <Application>Microsoft Office PowerPoint</Application>
  <PresentationFormat>On-screen Show (4:3)</PresentationFormat>
  <Paragraphs>389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Concourse</vt:lpstr>
      <vt:lpstr>iRespondGraphMaster</vt:lpstr>
      <vt:lpstr>EOCT Review</vt:lpstr>
      <vt:lpstr>Virginia</vt:lpstr>
      <vt:lpstr>Virginia Company</vt:lpstr>
      <vt:lpstr>Jamestown </vt:lpstr>
      <vt:lpstr>Tobacco cultivation  </vt:lpstr>
      <vt:lpstr>Powhatan</vt:lpstr>
      <vt:lpstr>Jamestown</vt:lpstr>
      <vt:lpstr>Virginia’s House of Burgesses  </vt:lpstr>
      <vt:lpstr>Bacon’s Rebellion</vt:lpstr>
      <vt:lpstr>Rhode Island </vt:lpstr>
      <vt:lpstr>New England Colonies: Key Events</vt:lpstr>
      <vt:lpstr>Half-Way Covenant </vt:lpstr>
      <vt:lpstr>Massachusetts Charter</vt:lpstr>
      <vt:lpstr>Pennsylvania  </vt:lpstr>
      <vt:lpstr>Quebec – fur trade </vt:lpstr>
      <vt:lpstr>England’s Policies Toward Colonies</vt:lpstr>
      <vt:lpstr>The Trans-Atlantic Trade</vt:lpstr>
      <vt:lpstr>The Enlightenment </vt:lpstr>
      <vt:lpstr>The Great Awakening</vt:lpstr>
      <vt:lpstr>The French and Indian War: Causes</vt:lpstr>
      <vt:lpstr>1763 Treaty of Paris </vt:lpstr>
      <vt:lpstr>The French and Indian War</vt:lpstr>
      <vt:lpstr>French and Indian War     American Revolution</vt:lpstr>
      <vt:lpstr>Stamp Act </vt:lpstr>
      <vt:lpstr>Intolerable (Coercive) Acts</vt:lpstr>
      <vt:lpstr>Committees of Correspondence </vt:lpstr>
      <vt:lpstr>Common Sense</vt:lpstr>
      <vt:lpstr>The Declaration of Independence</vt:lpstr>
      <vt:lpstr>U.S. Government: 3 Branches Separation of Powers (Montesquieu)</vt:lpstr>
      <vt:lpstr>Marquis de Lafayette</vt:lpstr>
      <vt:lpstr>George Washington </vt:lpstr>
      <vt:lpstr>Battle of Trenton</vt:lpstr>
      <vt:lpstr>Valley Forge</vt:lpstr>
      <vt:lpstr>Battle of Yorktown</vt:lpstr>
      <vt:lpstr>Lord Cornwallis</vt:lpstr>
      <vt:lpstr>Battle of Bunker Hill</vt:lpstr>
      <vt:lpstr>Battle of Saratoga </vt:lpstr>
      <vt:lpstr>The Treaty of Paris (1783)</vt:lpstr>
      <vt:lpstr>Weakness of the Articles of Confederation</vt:lpstr>
      <vt:lpstr>Shay’s Rebellion </vt:lpstr>
      <vt:lpstr>Anti-federalists vs. Federalists</vt:lpstr>
      <vt:lpstr>Why The Federalists Won</vt:lpstr>
      <vt:lpstr>Separation of Powers:  Checks and Balances (Monteseuieu)</vt:lpstr>
      <vt:lpstr>Alexander Hamilton</vt:lpstr>
      <vt:lpstr>James Madison</vt:lpstr>
      <vt:lpstr>Constitution Comprmises:  The Great Compromise</vt:lpstr>
      <vt:lpstr>2 Political Parties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EOCT Review</dc:title>
  <dc:creator>install</dc:creator>
  <cp:lastModifiedBy>Colin P. Smith</cp:lastModifiedBy>
  <cp:revision>93</cp:revision>
  <dcterms:created xsi:type="dcterms:W3CDTF">2010-11-29T14:26:52Z</dcterms:created>
  <dcterms:modified xsi:type="dcterms:W3CDTF">2014-04-23T16:42:04Z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